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2.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handoutMasterIdLst>
    <p:handoutMasterId r:id="rId15"/>
  </p:handoutMasterIdLst>
  <p:sldIdLst>
    <p:sldId id="620" r:id="rId2"/>
    <p:sldId id="555" r:id="rId3"/>
    <p:sldId id="565" r:id="rId4"/>
    <p:sldId id="875" r:id="rId5"/>
    <p:sldId id="877" r:id="rId6"/>
    <p:sldId id="876" r:id="rId7"/>
    <p:sldId id="597" r:id="rId8"/>
    <p:sldId id="598" r:id="rId9"/>
    <p:sldId id="599" r:id="rId10"/>
    <p:sldId id="600" r:id="rId11"/>
    <p:sldId id="878" r:id="rId12"/>
    <p:sldId id="59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87D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47" autoAdjust="0"/>
    <p:restoredTop sz="78242" autoAdjust="0"/>
  </p:normalViewPr>
  <p:slideViewPr>
    <p:cSldViewPr snapToGrid="0" snapToObjects="1">
      <p:cViewPr varScale="1">
        <p:scale>
          <a:sx n="93" d="100"/>
          <a:sy n="93" d="100"/>
        </p:scale>
        <p:origin x="1352" y="192"/>
      </p:cViewPr>
      <p:guideLst>
        <p:guide orient="horz" pos="2160"/>
        <p:guide pos="3840"/>
      </p:guideLst>
    </p:cSldViewPr>
  </p:slideViewPr>
  <p:notesTextViewPr>
    <p:cViewPr>
      <p:scale>
        <a:sx n="114" d="100"/>
        <a:sy n="114" d="100"/>
      </p:scale>
      <p:origin x="0" y="0"/>
    </p:cViewPr>
  </p:notesTextViewPr>
  <p:sorterViewPr>
    <p:cViewPr>
      <p:scale>
        <a:sx n="97" d="100"/>
        <a:sy n="97" d="100"/>
      </p:scale>
      <p:origin x="0" y="0"/>
    </p:cViewPr>
  </p:sorterViewPr>
  <p:notesViewPr>
    <p:cSldViewPr snapToGrid="0" snapToObjects="1">
      <p:cViewPr>
        <p:scale>
          <a:sx n="94" d="100"/>
          <a:sy n="94" d="100"/>
        </p:scale>
        <p:origin x="-2120" y="3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hugo%20old/Desktop/Investment/Seedrs/Competitive%20Landscape%20Excel%20-%20RC%20Markup%20110720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Riversimple</c:v>
          </c:tx>
          <c:spPr>
            <a:ln w="25400" cap="rnd">
              <a:noFill/>
              <a:round/>
            </a:ln>
            <a:effectLst/>
          </c:spPr>
          <c:marker>
            <c:symbol val="circle"/>
            <c:size val="5"/>
            <c:spPr>
              <a:solidFill>
                <a:srgbClr val="00D400"/>
              </a:solidFill>
              <a:ln w="9525">
                <a:noFill/>
              </a:ln>
              <a:effectLst/>
            </c:spPr>
          </c:marker>
          <c:dPt>
            <c:idx val="0"/>
            <c:marker>
              <c:symbol val="circle"/>
              <c:size val="5"/>
              <c:spPr>
                <a:solidFill>
                  <a:srgbClr val="00D400"/>
                </a:solidFill>
                <a:ln w="9525">
                  <a:noFill/>
                </a:ln>
                <a:effectLst/>
              </c:spPr>
            </c:marker>
            <c:bubble3D val="0"/>
            <c:spPr>
              <a:ln w="25400" cap="rnd">
                <a:solidFill>
                  <a:srgbClr val="00FF77"/>
                </a:solidFill>
                <a:round/>
              </a:ln>
              <a:effectLst/>
            </c:spPr>
            <c:extLst>
              <c:ext xmlns:c16="http://schemas.microsoft.com/office/drawing/2014/chart" uri="{C3380CC4-5D6E-409C-BE32-E72D297353CC}">
                <c16:uniqueId val="{00000001-05FC-474E-BFEA-9D69EC5A4110}"/>
              </c:ext>
            </c:extLst>
          </c:dPt>
          <c:xVal>
            <c:numRef>
              <c:f>'Energy Efficiency'!$R$316:$R$317</c:f>
              <c:numCache>
                <c:formatCode>"£"#,##0.00</c:formatCode>
                <c:ptCount val="2"/>
                <c:pt idx="0">
                  <c:v>19044</c:v>
                </c:pt>
                <c:pt idx="1">
                  <c:v>20044</c:v>
                </c:pt>
              </c:numCache>
            </c:numRef>
          </c:xVal>
          <c:yVal>
            <c:numRef>
              <c:f>'Energy Efficiency'!$S$316:$S$317</c:f>
              <c:numCache>
                <c:formatCode>General</c:formatCode>
                <c:ptCount val="2"/>
                <c:pt idx="0" formatCode="0">
                  <c:v>300</c:v>
                </c:pt>
                <c:pt idx="1">
                  <c:v>495</c:v>
                </c:pt>
              </c:numCache>
            </c:numRef>
          </c:yVal>
          <c:smooth val="0"/>
          <c:extLst>
            <c:ext xmlns:c16="http://schemas.microsoft.com/office/drawing/2014/chart" uri="{C3380CC4-5D6E-409C-BE32-E72D297353CC}">
              <c16:uniqueId val="{00000002-05FC-474E-BFEA-9D69EC5A4110}"/>
            </c:ext>
          </c:extLst>
        </c:ser>
        <c:ser>
          <c:idx val="1"/>
          <c:order val="1"/>
          <c:tx>
            <c:v>ICE</c:v>
          </c:tx>
          <c:spPr>
            <a:ln w="25400" cap="rnd">
              <a:solidFill>
                <a:srgbClr val="FF0000"/>
              </a:solidFill>
              <a:round/>
            </a:ln>
            <a:effectLst/>
          </c:spPr>
          <c:marker>
            <c:symbol val="circle"/>
            <c:size val="5"/>
            <c:spPr>
              <a:solidFill>
                <a:srgbClr val="FF0000"/>
              </a:solidFill>
              <a:ln w="9525">
                <a:solidFill>
                  <a:srgbClr val="FF0000"/>
                </a:solidFill>
              </a:ln>
              <a:effectLst/>
            </c:spPr>
          </c:marker>
          <c:xVal>
            <c:numRef>
              <c:f>'Energy Efficiency'!$R$319</c:f>
              <c:numCache>
                <c:formatCode>"£"#,##0.00</c:formatCode>
                <c:ptCount val="1"/>
                <c:pt idx="0">
                  <c:v>23799.55</c:v>
                </c:pt>
              </c:numCache>
            </c:numRef>
          </c:xVal>
          <c:yVal>
            <c:numRef>
              <c:f>'Energy Efficiency'!$S$319</c:f>
              <c:numCache>
                <c:formatCode>0</c:formatCode>
                <c:ptCount val="1"/>
                <c:pt idx="0">
                  <c:v>480</c:v>
                </c:pt>
              </c:numCache>
            </c:numRef>
          </c:yVal>
          <c:smooth val="0"/>
          <c:extLst>
            <c:ext xmlns:c16="http://schemas.microsoft.com/office/drawing/2014/chart" uri="{C3380CC4-5D6E-409C-BE32-E72D297353CC}">
              <c16:uniqueId val="{00000003-05FC-474E-BFEA-9D69EC5A4110}"/>
            </c:ext>
          </c:extLst>
        </c:ser>
        <c:ser>
          <c:idx val="2"/>
          <c:order val="2"/>
          <c:tx>
            <c:v>BEV's</c:v>
          </c:tx>
          <c:spPr>
            <a:ln w="25400" cap="rnd">
              <a:noFill/>
              <a:round/>
            </a:ln>
            <a:effectLst/>
          </c:spPr>
          <c:marker>
            <c:symbol val="circle"/>
            <c:size val="5"/>
            <c:spPr>
              <a:solidFill>
                <a:schemeClr val="accent4"/>
              </a:solidFill>
              <a:ln w="9525">
                <a:noFill/>
              </a:ln>
              <a:effectLst/>
            </c:spPr>
          </c:marker>
          <c:dPt>
            <c:idx val="12"/>
            <c:marker>
              <c:symbol val="circle"/>
              <c:size val="5"/>
              <c:spPr>
                <a:solidFill>
                  <a:srgbClr val="00D400"/>
                </a:solidFill>
                <a:ln w="9525">
                  <a:noFill/>
                </a:ln>
                <a:effectLst/>
              </c:spPr>
            </c:marker>
            <c:bubble3D val="0"/>
            <c:extLst>
              <c:ext xmlns:c16="http://schemas.microsoft.com/office/drawing/2014/chart" uri="{C3380CC4-5D6E-409C-BE32-E72D297353CC}">
                <c16:uniqueId val="{00000004-05FC-474E-BFEA-9D69EC5A4110}"/>
              </c:ext>
            </c:extLst>
          </c:dPt>
          <c:dPt>
            <c:idx val="31"/>
            <c:marker>
              <c:symbol val="circle"/>
              <c:size val="5"/>
              <c:spPr>
                <a:solidFill>
                  <a:srgbClr val="00D400"/>
                </a:solidFill>
                <a:ln w="9525">
                  <a:noFill/>
                </a:ln>
                <a:effectLst/>
              </c:spPr>
            </c:marker>
            <c:bubble3D val="0"/>
            <c:extLst>
              <c:ext xmlns:c16="http://schemas.microsoft.com/office/drawing/2014/chart" uri="{C3380CC4-5D6E-409C-BE32-E72D297353CC}">
                <c16:uniqueId val="{00000005-05FC-474E-BFEA-9D69EC5A4110}"/>
              </c:ext>
            </c:extLst>
          </c:dPt>
          <c:dPt>
            <c:idx val="37"/>
            <c:marker>
              <c:symbol val="circle"/>
              <c:size val="5"/>
              <c:spPr>
                <a:solidFill>
                  <a:srgbClr val="00D400"/>
                </a:solidFill>
                <a:ln w="9525">
                  <a:noFill/>
                </a:ln>
                <a:effectLst/>
              </c:spPr>
            </c:marker>
            <c:bubble3D val="0"/>
            <c:extLst>
              <c:ext xmlns:c16="http://schemas.microsoft.com/office/drawing/2014/chart" uri="{C3380CC4-5D6E-409C-BE32-E72D297353CC}">
                <c16:uniqueId val="{00000006-05FC-474E-BFEA-9D69EC5A4110}"/>
              </c:ext>
            </c:extLst>
          </c:dPt>
          <c:xVal>
            <c:numRef>
              <c:f>'Energy Efficiency'!$R$321:$R$367</c:f>
              <c:numCache>
                <c:formatCode>"£"#,##0.00</c:formatCode>
                <c:ptCount val="47"/>
                <c:pt idx="0">
                  <c:v>43389</c:v>
                </c:pt>
                <c:pt idx="1">
                  <c:v>51663</c:v>
                </c:pt>
                <c:pt idx="2">
                  <c:v>36501</c:v>
                </c:pt>
                <c:pt idx="3">
                  <c:v>37929</c:v>
                </c:pt>
                <c:pt idx="4">
                  <c:v>43935</c:v>
                </c:pt>
                <c:pt idx="5">
                  <c:v>23481</c:v>
                </c:pt>
                <c:pt idx="6">
                  <c:v>23019</c:v>
                </c:pt>
                <c:pt idx="7">
                  <c:v>22179</c:v>
                </c:pt>
                <c:pt idx="8">
                  <c:v>19449</c:v>
                </c:pt>
                <c:pt idx="9">
                  <c:v>48723</c:v>
                </c:pt>
                <c:pt idx="10">
                  <c:v>26421</c:v>
                </c:pt>
                <c:pt idx="11">
                  <c:v>32469</c:v>
                </c:pt>
                <c:pt idx="12">
                  <c:v>39367.33</c:v>
                </c:pt>
                <c:pt idx="13">
                  <c:v>41373</c:v>
                </c:pt>
                <c:pt idx="14">
                  <c:v>32133</c:v>
                </c:pt>
                <c:pt idx="15">
                  <c:v>27933</c:v>
                </c:pt>
                <c:pt idx="16">
                  <c:v>16845</c:v>
                </c:pt>
                <c:pt idx="17">
                  <c:v>31461</c:v>
                </c:pt>
                <c:pt idx="18">
                  <c:v>52419</c:v>
                </c:pt>
                <c:pt idx="19">
                  <c:v>72117</c:v>
                </c:pt>
                <c:pt idx="20">
                  <c:v>20709</c:v>
                </c:pt>
                <c:pt idx="21">
                  <c:v>22011</c:v>
                </c:pt>
                <c:pt idx="22">
                  <c:v>28017</c:v>
                </c:pt>
                <c:pt idx="23">
                  <c:v>19701</c:v>
                </c:pt>
                <c:pt idx="24">
                  <c:v>19575</c:v>
                </c:pt>
                <c:pt idx="25">
                  <c:v>26673</c:v>
                </c:pt>
                <c:pt idx="26">
                  <c:v>21633</c:v>
                </c:pt>
                <c:pt idx="27">
                  <c:v>32847</c:v>
                </c:pt>
                <c:pt idx="28">
                  <c:v>45489</c:v>
                </c:pt>
                <c:pt idx="29">
                  <c:v>24489</c:v>
                </c:pt>
                <c:pt idx="30">
                  <c:v>23649</c:v>
                </c:pt>
                <c:pt idx="31">
                  <c:v>20044</c:v>
                </c:pt>
                <c:pt idx="32">
                  <c:v>27723</c:v>
                </c:pt>
                <c:pt idx="33">
                  <c:v>19911</c:v>
                </c:pt>
                <c:pt idx="34">
                  <c:v>35871</c:v>
                </c:pt>
                <c:pt idx="35">
                  <c:v>61827</c:v>
                </c:pt>
                <c:pt idx="36">
                  <c:v>32469</c:v>
                </c:pt>
                <c:pt idx="37">
                  <c:v>46498.15</c:v>
                </c:pt>
                <c:pt idx="38">
                  <c:v>25959</c:v>
                </c:pt>
                <c:pt idx="39">
                  <c:v>21087</c:v>
                </c:pt>
                <c:pt idx="40">
                  <c:v>20919</c:v>
                </c:pt>
                <c:pt idx="41">
                  <c:v>26547</c:v>
                </c:pt>
                <c:pt idx="42">
                  <c:v>27051</c:v>
                </c:pt>
                <c:pt idx="43">
                  <c:v>26211</c:v>
                </c:pt>
                <c:pt idx="44">
                  <c:v>29991</c:v>
                </c:pt>
                <c:pt idx="45">
                  <c:v>30621</c:v>
                </c:pt>
                <c:pt idx="46">
                  <c:v>109917</c:v>
                </c:pt>
              </c:numCache>
            </c:numRef>
          </c:xVal>
          <c:yVal>
            <c:numRef>
              <c:f>'Energy Efficiency'!$S$321:$S$367</c:f>
              <c:numCache>
                <c:formatCode>General</c:formatCode>
                <c:ptCount val="47"/>
                <c:pt idx="0">
                  <c:v>237</c:v>
                </c:pt>
                <c:pt idx="1">
                  <c:v>296</c:v>
                </c:pt>
                <c:pt idx="2">
                  <c:v>307</c:v>
                </c:pt>
                <c:pt idx="3">
                  <c:v>365</c:v>
                </c:pt>
                <c:pt idx="4">
                  <c:v>256</c:v>
                </c:pt>
                <c:pt idx="5">
                  <c:v>174</c:v>
                </c:pt>
                <c:pt idx="6">
                  <c:v>227</c:v>
                </c:pt>
                <c:pt idx="7">
                  <c:v>263</c:v>
                </c:pt>
                <c:pt idx="8">
                  <c:v>199</c:v>
                </c:pt>
                <c:pt idx="9">
                  <c:v>335</c:v>
                </c:pt>
                <c:pt idx="10">
                  <c:v>137</c:v>
                </c:pt>
                <c:pt idx="11">
                  <c:v>300</c:v>
                </c:pt>
                <c:pt idx="12">
                  <c:v>416</c:v>
                </c:pt>
                <c:pt idx="13">
                  <c:v>292</c:v>
                </c:pt>
                <c:pt idx="14">
                  <c:v>328</c:v>
                </c:pt>
                <c:pt idx="15">
                  <c:v>145</c:v>
                </c:pt>
                <c:pt idx="16">
                  <c:v>124</c:v>
                </c:pt>
                <c:pt idx="17">
                  <c:v>260</c:v>
                </c:pt>
                <c:pt idx="18">
                  <c:v>410</c:v>
                </c:pt>
                <c:pt idx="19">
                  <c:v>453</c:v>
                </c:pt>
                <c:pt idx="20">
                  <c:v>214</c:v>
                </c:pt>
                <c:pt idx="21">
                  <c:v>144</c:v>
                </c:pt>
                <c:pt idx="22">
                  <c:v>205</c:v>
                </c:pt>
                <c:pt idx="23">
                  <c:v>187</c:v>
                </c:pt>
                <c:pt idx="24">
                  <c:v>168</c:v>
                </c:pt>
                <c:pt idx="25">
                  <c:v>206</c:v>
                </c:pt>
                <c:pt idx="26">
                  <c:v>217</c:v>
                </c:pt>
                <c:pt idx="27">
                  <c:v>317</c:v>
                </c:pt>
                <c:pt idx="28">
                  <c:v>268</c:v>
                </c:pt>
                <c:pt idx="29">
                  <c:v>186</c:v>
                </c:pt>
                <c:pt idx="30">
                  <c:v>233</c:v>
                </c:pt>
                <c:pt idx="31">
                  <c:v>495</c:v>
                </c:pt>
                <c:pt idx="32">
                  <c:v>256</c:v>
                </c:pt>
                <c:pt idx="33">
                  <c:v>84</c:v>
                </c:pt>
                <c:pt idx="34">
                  <c:v>360</c:v>
                </c:pt>
                <c:pt idx="35">
                  <c:v>348</c:v>
                </c:pt>
                <c:pt idx="36">
                  <c:v>315</c:v>
                </c:pt>
                <c:pt idx="37">
                  <c:v>400</c:v>
                </c:pt>
                <c:pt idx="38">
                  <c:v>171</c:v>
                </c:pt>
                <c:pt idx="39">
                  <c:v>209</c:v>
                </c:pt>
                <c:pt idx="40">
                  <c:v>201</c:v>
                </c:pt>
                <c:pt idx="41">
                  <c:v>125</c:v>
                </c:pt>
                <c:pt idx="42">
                  <c:v>260</c:v>
                </c:pt>
                <c:pt idx="43">
                  <c:v>317</c:v>
                </c:pt>
                <c:pt idx="44">
                  <c:v>273</c:v>
                </c:pt>
                <c:pt idx="45">
                  <c:v>261</c:v>
                </c:pt>
                <c:pt idx="46" formatCode="0">
                  <c:v>350</c:v>
                </c:pt>
              </c:numCache>
            </c:numRef>
          </c:yVal>
          <c:smooth val="0"/>
          <c:extLst>
            <c:ext xmlns:c16="http://schemas.microsoft.com/office/drawing/2014/chart" uri="{C3380CC4-5D6E-409C-BE32-E72D297353CC}">
              <c16:uniqueId val="{00000007-05FC-474E-BFEA-9D69EC5A4110}"/>
            </c:ext>
          </c:extLst>
        </c:ser>
        <c:dLbls>
          <c:showLegendKey val="0"/>
          <c:showVal val="0"/>
          <c:showCatName val="0"/>
          <c:showSerName val="0"/>
          <c:showPercent val="0"/>
          <c:showBubbleSize val="0"/>
        </c:dLbls>
        <c:axId val="97698096"/>
        <c:axId val="114729952"/>
      </c:scatterChart>
      <c:valAx>
        <c:axId val="976980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GB"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quot;£&quot;#,##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729952"/>
        <c:crosses val="autoZero"/>
        <c:crossBetween val="midCat"/>
      </c:valAx>
      <c:valAx>
        <c:axId val="114729952"/>
        <c:scaling>
          <c:orientation val="minMax"/>
          <c:max val="6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GB"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6980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C4E0B7D-AF21-244C-AB6B-334F30B77B1C}" type="datetimeFigureOut">
              <a:rPr lang="en-US" smtClean="0"/>
              <a:t>5/14/23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49AFF9-887F-5E40-87B0-8F242C8F20BC}" type="slidenum">
              <a:rPr lang="en-US" smtClean="0"/>
              <a:t>‹#›</a:t>
            </a:fld>
            <a:endParaRPr lang="en-US"/>
          </a:p>
        </p:txBody>
      </p:sp>
    </p:spTree>
    <p:extLst>
      <p:ext uri="{BB962C8B-B14F-4D97-AF65-F5344CB8AC3E}">
        <p14:creationId xmlns:p14="http://schemas.microsoft.com/office/powerpoint/2010/main" val="1690376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1FED99-092E-6541-818E-1E7CAE06F675}" type="datetimeFigureOut">
              <a:rPr lang="en-US" smtClean="0"/>
              <a:t>5/14/23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0FF31-AA67-7744-B6B3-64FDC2AB9C67}" type="slidenum">
              <a:rPr lang="en-US" smtClean="0"/>
              <a:t>‹#›</a:t>
            </a:fld>
            <a:endParaRPr lang="en-US"/>
          </a:p>
        </p:txBody>
      </p:sp>
    </p:spTree>
    <p:extLst>
      <p:ext uri="{BB962C8B-B14F-4D97-AF65-F5344CB8AC3E}">
        <p14:creationId xmlns:p14="http://schemas.microsoft.com/office/powerpoint/2010/main" val="1344496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C85BCD-79C4-CE49-A6D4-1AE79E54EC8A}" type="slidenum">
              <a:rPr lang="en-US" smtClean="0"/>
              <a:t>2</a:t>
            </a:fld>
            <a:endParaRPr lang="en-US"/>
          </a:p>
        </p:txBody>
      </p:sp>
    </p:spTree>
    <p:extLst>
      <p:ext uri="{BB962C8B-B14F-4D97-AF65-F5344CB8AC3E}">
        <p14:creationId xmlns:p14="http://schemas.microsoft.com/office/powerpoint/2010/main" val="982459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4FF16B-D98F-0A4A-9A4C-CD68534542F9}" type="slidenum">
              <a:rPr lang="en-US" smtClean="0"/>
              <a:t>4</a:t>
            </a:fld>
            <a:endParaRPr lang="en-US"/>
          </a:p>
        </p:txBody>
      </p:sp>
    </p:spTree>
    <p:extLst>
      <p:ext uri="{BB962C8B-B14F-4D97-AF65-F5344CB8AC3E}">
        <p14:creationId xmlns:p14="http://schemas.microsoft.com/office/powerpoint/2010/main" val="1678591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70FF31-AA67-7744-B6B3-64FDC2AB9C67}" type="slidenum">
              <a:rPr lang="en-US" smtClean="0"/>
              <a:t>7</a:t>
            </a:fld>
            <a:endParaRPr lang="en-US"/>
          </a:p>
        </p:txBody>
      </p:sp>
    </p:spTree>
    <p:extLst>
      <p:ext uri="{BB962C8B-B14F-4D97-AF65-F5344CB8AC3E}">
        <p14:creationId xmlns:p14="http://schemas.microsoft.com/office/powerpoint/2010/main" val="1668782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570FF31-AA67-7744-B6B3-64FDC2AB9C67}" type="slidenum">
              <a:rPr lang="en-US" smtClean="0"/>
              <a:t>8</a:t>
            </a:fld>
            <a:endParaRPr lang="en-US"/>
          </a:p>
        </p:txBody>
      </p:sp>
    </p:spTree>
    <p:extLst>
      <p:ext uri="{BB962C8B-B14F-4D97-AF65-F5344CB8AC3E}">
        <p14:creationId xmlns:p14="http://schemas.microsoft.com/office/powerpoint/2010/main" val="1718404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570FF31-AA67-7744-B6B3-64FDC2AB9C67}" type="slidenum">
              <a:rPr lang="en-US" smtClean="0"/>
              <a:t>9</a:t>
            </a:fld>
            <a:endParaRPr lang="en-US"/>
          </a:p>
        </p:txBody>
      </p:sp>
    </p:spTree>
    <p:extLst>
      <p:ext uri="{BB962C8B-B14F-4D97-AF65-F5344CB8AC3E}">
        <p14:creationId xmlns:p14="http://schemas.microsoft.com/office/powerpoint/2010/main" val="2274371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570FF31-AA67-7744-B6B3-64FDC2AB9C67}" type="slidenum">
              <a:rPr lang="en-US" smtClean="0"/>
              <a:t>10</a:t>
            </a:fld>
            <a:endParaRPr lang="en-US"/>
          </a:p>
        </p:txBody>
      </p:sp>
    </p:spTree>
    <p:extLst>
      <p:ext uri="{BB962C8B-B14F-4D97-AF65-F5344CB8AC3E}">
        <p14:creationId xmlns:p14="http://schemas.microsoft.com/office/powerpoint/2010/main" val="2274371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00" dirty="0">
                <a:effectLst/>
                <a:latin typeface="Calibri" panose="020F0502020204030204" pitchFamily="34" charset="0"/>
                <a:ea typeface="Calibri" panose="020F0502020204030204" pitchFamily="34" charset="0"/>
                <a:cs typeface="Times New Roman" panose="02020603050405020304" pitchFamily="18" charset="0"/>
              </a:rPr>
              <a:t>The end game has to be 100% carbon free H2 but serious concerns about how we are getting there – the rainbow and ‘the only good hydrogen is green hydrogen’.  We need a transition strategy to move seamlessly to 1000% green hydrogen but we need to look at the whole system as we do with </a:t>
            </a:r>
            <a:r>
              <a:rPr lang="en-GB" sz="1200" kern="100">
                <a:effectLst/>
                <a:latin typeface="Calibri" panose="020F0502020204030204" pitchFamily="34" charset="0"/>
                <a:ea typeface="Calibri" panose="020F0502020204030204" pitchFamily="34" charset="0"/>
                <a:cs typeface="Times New Roman" panose="02020603050405020304" pitchFamily="18" charset="0"/>
              </a:rPr>
              <a:t>electricity.  Forcing </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new hydrogen demand and green H2 production into lockstep hobbles the development of both:</a:t>
            </a:r>
          </a:p>
          <a:p>
            <a:pPr marL="342900" lvl="0" indent="-342900">
              <a:buFont typeface="Symbol" pitchFamily="2" charset="2"/>
              <a:buChar cha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Vehicle deployment is harder if we don’t allow cars to tap into the 70M+ tons of grey H2 that we produce annually; who uses which bit, green or grey, is irrelevant.</a:t>
            </a:r>
          </a:p>
          <a:p>
            <a:pPr marL="342900" lvl="0" indent="-342900">
              <a:buFont typeface="Symbol" pitchFamily="2" charset="2"/>
              <a:buChar cha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To achieve equivalent yield to a 10MW electrolyser, using only renewable electricity which is not available 24/7, would need a 16MW electrolyser, increasing capex by over 50%.</a:t>
            </a:r>
          </a:p>
          <a:p>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kern="100" dirty="0">
                <a:effectLst/>
                <a:latin typeface="Calibri" panose="020F0502020204030204" pitchFamily="34" charset="0"/>
                <a:ea typeface="Calibri" panose="020F0502020204030204" pitchFamily="34" charset="0"/>
                <a:cs typeface="Times New Roman" panose="02020603050405020304" pitchFamily="18" charset="0"/>
              </a:rPr>
              <a:t>Green hydrogen is now being defined as from electrolysis with renewables, rather than zero carbon.</a:t>
            </a:r>
          </a:p>
          <a:p>
            <a:pPr marL="342900" lvl="0" indent="-342900">
              <a:buFont typeface="Symbol" pitchFamily="2" charset="2"/>
              <a:buChar cha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Why is yellow, electrolysis from solar power, defined separately?</a:t>
            </a:r>
          </a:p>
          <a:p>
            <a:pPr marL="342900" lvl="0" indent="-342900">
              <a:buFont typeface="Symbol" pitchFamily="2" charset="2"/>
              <a:buChar cha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And where is hydrogen from biogas?  This is carbon negative; biomass releases methane as it decays, which is 85x the GWP of CO2 over 20 years, so extracting the hydrogen and releasing the CO2 eliminates 84 of that 85 fold impact:</a:t>
            </a:r>
          </a:p>
          <a:p>
            <a:pPr marL="742950" lvl="1" indent="-285750">
              <a:buFont typeface="Calibri" panose="020F0502020204030204" pitchFamily="34" charset="0"/>
              <a:buChar cha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H2 from methane is 75% efficient whereas it is considered our cleanest form of fossil-generated electricity at 49%, which brings me back to my first point.</a:t>
            </a:r>
          </a:p>
          <a:p>
            <a:pPr marL="742950" lvl="1" indent="-285750">
              <a:buFont typeface="Calibri" panose="020F0502020204030204" pitchFamily="34" charset="0"/>
              <a:buChar char="–"/>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From a whole system perspective, we decarbonise quicker if we use green electricity to displace natural gas from electricity production at 49% efficiency rather than to displace natural gas from hydrogen production at 75% efficiency!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570FF31-AA67-7744-B6B3-64FDC2AB9C67}" type="slidenum">
              <a:rPr lang="en-US" smtClean="0"/>
              <a:t>11</a:t>
            </a:fld>
            <a:endParaRPr lang="en-US"/>
          </a:p>
        </p:txBody>
      </p:sp>
    </p:spTree>
    <p:extLst>
      <p:ext uri="{BB962C8B-B14F-4D97-AF65-F5344CB8AC3E}">
        <p14:creationId xmlns:p14="http://schemas.microsoft.com/office/powerpoint/2010/main" val="2559686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18"/>
          <p:cNvSpPr>
            <a:spLocks noGrp="1" noChangeArrowheads="1"/>
          </p:cNvSpPr>
          <p:nvPr>
            <p:ph type="sldNum"/>
          </p:nvPr>
        </p:nvSpPr>
        <p:spPr>
          <a:ln/>
        </p:spPr>
        <p:txBody>
          <a:bodyPr/>
          <a:lstStyle/>
          <a:p>
            <a:fld id="{1F9B7724-2191-794D-A18B-61048AD304AA}" type="slidenum">
              <a:rPr lang="en-GB"/>
              <a:pPr/>
              <a:t>12</a:t>
            </a:fld>
            <a:endParaRPr lang="en-GB"/>
          </a:p>
        </p:txBody>
      </p:sp>
      <p:sp>
        <p:nvSpPr>
          <p:cNvPr id="70657" name="Text Box 1"/>
          <p:cNvSpPr txBox="1">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0"/>
                <a:cs typeface="SimSun"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0"/>
                <a:cs typeface="SimSun"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0"/>
                <a:cs typeface="SimSun"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0"/>
                <a:cs typeface="SimSun"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0"/>
                <a:cs typeface="SimSun"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0"/>
                <a:cs typeface="SimSun"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0"/>
                <a:cs typeface="SimSun"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0"/>
                <a:cs typeface="SimSun"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0"/>
                <a:cs typeface="SimSun" charset="0"/>
              </a:defRPr>
            </a:lvl9pPr>
          </a:lstStyle>
          <a:p>
            <a:pPr hangingPunct="1">
              <a:lnSpc>
                <a:spcPct val="100000"/>
              </a:lnSpc>
              <a:buClrTx/>
              <a:buFontTx/>
              <a:buNone/>
            </a:pPr>
            <a:fld id="{26D13CE6-AD8A-9244-BF24-92D53872A03E}" type="slidenum">
              <a:rPr lang="en-GB">
                <a:latin typeface="+mn-lt" charset="0"/>
                <a:cs typeface="+mn-ea" charset="0"/>
              </a:rPr>
              <a:pPr hangingPunct="1">
                <a:lnSpc>
                  <a:spcPct val="100000"/>
                </a:lnSpc>
                <a:buClrTx/>
                <a:buFontTx/>
                <a:buNone/>
              </a:pPr>
              <a:t>12</a:t>
            </a:fld>
            <a:endParaRPr lang="en-GB">
              <a:latin typeface="+mn-lt" charset="0"/>
              <a:cs typeface="+mn-ea" charset="0"/>
            </a:endParaRPr>
          </a:p>
        </p:txBody>
      </p:sp>
      <p:sp>
        <p:nvSpPr>
          <p:cNvPr id="70658" name="Text Box 2"/>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0659" name="Text Box 3"/>
          <p:cNvSpPr txBox="1">
            <a:spLocks noGrp="1" noChangeArrowheads="1"/>
          </p:cNvSpPr>
          <p:nvPr>
            <p:ph type="body" idx="1"/>
          </p:nvPr>
        </p:nvSpPr>
        <p:spPr bwMode="auto">
          <a:xfrm>
            <a:off x="685800" y="4400550"/>
            <a:ext cx="5486400" cy="359886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660" name="Rectangle 4"/>
          <p:cNvSpPr>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nchor="b"/>
          <a:lstStyle/>
          <a:p>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7522A7E-AD68-CE45-8CD2-097ACA710E28}" type="slidenum">
              <a:rPr lang="en-GB" sz="1200">
                <a:solidFill>
                  <a:srgbClr val="000000"/>
                </a:solidFill>
                <a:latin typeface="+mn-lt" charset="0"/>
                <a:cs typeface="+mn-ea" charset="0"/>
              </a:rPr>
              <a:pPr algn="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a:t>
            </a:fld>
            <a:endParaRPr lang="en-GB" sz="1200">
              <a:solidFill>
                <a:srgbClr val="000000"/>
              </a:solidFill>
              <a:latin typeface="+mn-lt" charset="0"/>
              <a:cs typeface="+mn-ea" charset="0"/>
            </a:endParaRPr>
          </a:p>
        </p:txBody>
      </p:sp>
    </p:spTree>
    <p:extLst>
      <p:ext uri="{BB962C8B-B14F-4D97-AF65-F5344CB8AC3E}">
        <p14:creationId xmlns:p14="http://schemas.microsoft.com/office/powerpoint/2010/main" val="230291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AA7AB9-714C-1A44-BE41-143A025B3B41}" type="datetimeFigureOut">
              <a:rPr lang="en-US" smtClean="0"/>
              <a:t>5/14/23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77E673-E6E1-AE41-9324-AB55501B3879}" type="slidenum">
              <a:rPr lang="en-US" smtClean="0"/>
              <a:t>‹#›</a:t>
            </a:fld>
            <a:endParaRPr lang="en-US"/>
          </a:p>
        </p:txBody>
      </p:sp>
    </p:spTree>
    <p:extLst>
      <p:ext uri="{BB962C8B-B14F-4D97-AF65-F5344CB8AC3E}">
        <p14:creationId xmlns:p14="http://schemas.microsoft.com/office/powerpoint/2010/main" val="1322530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AA7AB9-714C-1A44-BE41-143A025B3B41}" type="datetimeFigureOut">
              <a:rPr lang="en-US" smtClean="0"/>
              <a:t>5/14/23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77E673-E6E1-AE41-9324-AB55501B3879}" type="slidenum">
              <a:rPr lang="en-US" smtClean="0"/>
              <a:t>‹#›</a:t>
            </a:fld>
            <a:endParaRPr lang="en-US"/>
          </a:p>
        </p:txBody>
      </p:sp>
    </p:spTree>
    <p:extLst>
      <p:ext uri="{BB962C8B-B14F-4D97-AF65-F5344CB8AC3E}">
        <p14:creationId xmlns:p14="http://schemas.microsoft.com/office/powerpoint/2010/main" val="1262987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AA7AB9-714C-1A44-BE41-143A025B3B41}" type="datetimeFigureOut">
              <a:rPr lang="en-US" smtClean="0"/>
              <a:t>5/14/23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77E673-E6E1-AE41-9324-AB55501B3879}" type="slidenum">
              <a:rPr lang="en-US" smtClean="0"/>
              <a:t>‹#›</a:t>
            </a:fld>
            <a:endParaRPr lang="en-US"/>
          </a:p>
        </p:txBody>
      </p:sp>
    </p:spTree>
    <p:extLst>
      <p:ext uri="{BB962C8B-B14F-4D97-AF65-F5344CB8AC3E}">
        <p14:creationId xmlns:p14="http://schemas.microsoft.com/office/powerpoint/2010/main" val="1306512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269473-4612-384D-8D41-4BC242C75434}"/>
              </a:ext>
            </a:extLst>
          </p:cNvPr>
          <p:cNvSpPr>
            <a:spLocks noGrp="1"/>
          </p:cNvSpPr>
          <p:nvPr>
            <p:ph type="sldNum" sz="quarter" idx="12"/>
          </p:nvPr>
        </p:nvSpPr>
        <p:spPr>
          <a:xfrm>
            <a:off x="11440785" y="6401304"/>
            <a:ext cx="746051" cy="365125"/>
          </a:xfrm>
        </p:spPr>
        <p:txBody>
          <a:bodyPr/>
          <a:lstStyle>
            <a:lvl1pPr algn="ctr">
              <a:defRPr lang="en-US" sz="1200" b="1" kern="1200" spc="100" smtClean="0">
                <a:solidFill>
                  <a:prstClr val="black"/>
                </a:solidFill>
                <a:latin typeface="Perpetua" panose="02020502060401020303" pitchFamily="18" charset="0"/>
                <a:ea typeface="Kaiti TC" panose="02010600040101010101" pitchFamily="2" charset="-120"/>
                <a:cs typeface="+mn-cs"/>
              </a:defRPr>
            </a:lvl1pPr>
          </a:lstStyle>
          <a:p>
            <a:fld id="{A323E3E8-5FD8-E54F-B6F5-30D73DEF3F7A}" type="slidenum">
              <a:rPr lang="en-US" smtClean="0"/>
              <a:pPr/>
              <a:t>‹#›</a:t>
            </a:fld>
            <a:endParaRPr lang="en-US" dirty="0"/>
          </a:p>
        </p:txBody>
      </p:sp>
    </p:spTree>
    <p:extLst>
      <p:ext uri="{BB962C8B-B14F-4D97-AF65-F5344CB8AC3E}">
        <p14:creationId xmlns:p14="http://schemas.microsoft.com/office/powerpoint/2010/main" val="3468338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AA7AB9-714C-1A44-BE41-143A025B3B41}" type="datetimeFigureOut">
              <a:rPr lang="en-US" smtClean="0"/>
              <a:t>5/14/23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77E673-E6E1-AE41-9324-AB55501B3879}" type="slidenum">
              <a:rPr lang="en-US" smtClean="0"/>
              <a:t>‹#›</a:t>
            </a:fld>
            <a:endParaRPr lang="en-US"/>
          </a:p>
        </p:txBody>
      </p:sp>
    </p:spTree>
    <p:extLst>
      <p:ext uri="{BB962C8B-B14F-4D97-AF65-F5344CB8AC3E}">
        <p14:creationId xmlns:p14="http://schemas.microsoft.com/office/powerpoint/2010/main" val="934054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AA7AB9-714C-1A44-BE41-143A025B3B41}" type="datetimeFigureOut">
              <a:rPr lang="en-US" smtClean="0"/>
              <a:t>5/14/23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77E673-E6E1-AE41-9324-AB55501B3879}" type="slidenum">
              <a:rPr lang="en-US" smtClean="0"/>
              <a:t>‹#›</a:t>
            </a:fld>
            <a:endParaRPr lang="en-US"/>
          </a:p>
        </p:txBody>
      </p:sp>
    </p:spTree>
    <p:extLst>
      <p:ext uri="{BB962C8B-B14F-4D97-AF65-F5344CB8AC3E}">
        <p14:creationId xmlns:p14="http://schemas.microsoft.com/office/powerpoint/2010/main" val="549093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AA7AB9-714C-1A44-BE41-143A025B3B41}" type="datetimeFigureOut">
              <a:rPr lang="en-US" smtClean="0"/>
              <a:t>5/14/23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77E673-E6E1-AE41-9324-AB55501B3879}" type="slidenum">
              <a:rPr lang="en-US" smtClean="0"/>
              <a:t>‹#›</a:t>
            </a:fld>
            <a:endParaRPr lang="en-US"/>
          </a:p>
        </p:txBody>
      </p:sp>
    </p:spTree>
    <p:extLst>
      <p:ext uri="{BB962C8B-B14F-4D97-AF65-F5344CB8AC3E}">
        <p14:creationId xmlns:p14="http://schemas.microsoft.com/office/powerpoint/2010/main" val="875004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AA7AB9-714C-1A44-BE41-143A025B3B41}" type="datetimeFigureOut">
              <a:rPr lang="en-US" smtClean="0"/>
              <a:t>5/14/23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77E673-E6E1-AE41-9324-AB55501B3879}" type="slidenum">
              <a:rPr lang="en-US" smtClean="0"/>
              <a:t>‹#›</a:t>
            </a:fld>
            <a:endParaRPr lang="en-US"/>
          </a:p>
        </p:txBody>
      </p:sp>
    </p:spTree>
    <p:extLst>
      <p:ext uri="{BB962C8B-B14F-4D97-AF65-F5344CB8AC3E}">
        <p14:creationId xmlns:p14="http://schemas.microsoft.com/office/powerpoint/2010/main" val="237944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AA7AB9-714C-1A44-BE41-143A025B3B41}" type="datetimeFigureOut">
              <a:rPr lang="en-US" smtClean="0"/>
              <a:t>5/14/23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77E673-E6E1-AE41-9324-AB55501B3879}" type="slidenum">
              <a:rPr lang="en-US" smtClean="0"/>
              <a:t>‹#›</a:t>
            </a:fld>
            <a:endParaRPr lang="en-US"/>
          </a:p>
        </p:txBody>
      </p:sp>
    </p:spTree>
    <p:extLst>
      <p:ext uri="{BB962C8B-B14F-4D97-AF65-F5344CB8AC3E}">
        <p14:creationId xmlns:p14="http://schemas.microsoft.com/office/powerpoint/2010/main" val="521400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AA7AB9-714C-1A44-BE41-143A025B3B41}" type="datetimeFigureOut">
              <a:rPr lang="en-US" smtClean="0"/>
              <a:t>5/14/23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77E673-E6E1-AE41-9324-AB55501B3879}" type="slidenum">
              <a:rPr lang="en-US" smtClean="0"/>
              <a:t>‹#›</a:t>
            </a:fld>
            <a:endParaRPr lang="en-US"/>
          </a:p>
        </p:txBody>
      </p:sp>
    </p:spTree>
    <p:extLst>
      <p:ext uri="{BB962C8B-B14F-4D97-AF65-F5344CB8AC3E}">
        <p14:creationId xmlns:p14="http://schemas.microsoft.com/office/powerpoint/2010/main" val="1442016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AA7AB9-714C-1A44-BE41-143A025B3B41}" type="datetimeFigureOut">
              <a:rPr lang="en-US" smtClean="0"/>
              <a:t>5/14/23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77E673-E6E1-AE41-9324-AB55501B3879}" type="slidenum">
              <a:rPr lang="en-US" smtClean="0"/>
              <a:t>‹#›</a:t>
            </a:fld>
            <a:endParaRPr lang="en-US"/>
          </a:p>
        </p:txBody>
      </p:sp>
    </p:spTree>
    <p:extLst>
      <p:ext uri="{BB962C8B-B14F-4D97-AF65-F5344CB8AC3E}">
        <p14:creationId xmlns:p14="http://schemas.microsoft.com/office/powerpoint/2010/main" val="781477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AA7AB9-714C-1A44-BE41-143A025B3B41}" type="datetimeFigureOut">
              <a:rPr lang="en-US" smtClean="0"/>
              <a:t>5/14/23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77E673-E6E1-AE41-9324-AB55501B3879}" type="slidenum">
              <a:rPr lang="en-US" smtClean="0"/>
              <a:t>‹#›</a:t>
            </a:fld>
            <a:endParaRPr lang="en-US"/>
          </a:p>
        </p:txBody>
      </p:sp>
    </p:spTree>
    <p:extLst>
      <p:ext uri="{BB962C8B-B14F-4D97-AF65-F5344CB8AC3E}">
        <p14:creationId xmlns:p14="http://schemas.microsoft.com/office/powerpoint/2010/main" val="285903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AA7AB9-714C-1A44-BE41-143A025B3B41}" type="datetimeFigureOut">
              <a:rPr lang="en-US" smtClean="0"/>
              <a:t>5/14/23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77E673-E6E1-AE41-9324-AB55501B3879}" type="slidenum">
              <a:rPr lang="en-US" smtClean="0"/>
              <a:t>‹#›</a:t>
            </a:fld>
            <a:endParaRPr lang="en-US"/>
          </a:p>
        </p:txBody>
      </p:sp>
    </p:spTree>
    <p:extLst>
      <p:ext uri="{BB962C8B-B14F-4D97-AF65-F5344CB8AC3E}">
        <p14:creationId xmlns:p14="http://schemas.microsoft.com/office/powerpoint/2010/main" val="1132660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10.pn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8A965C-259A-FCAD-5D75-10587C58F5F3}"/>
              </a:ext>
            </a:extLst>
          </p:cNvPr>
          <p:cNvPicPr>
            <a:picLocks noChangeAspect="1"/>
          </p:cNvPicPr>
          <p:nvPr/>
        </p:nvPicPr>
        <p:blipFill rotWithShape="1">
          <a:blip r:embed="rId2"/>
          <a:srcRect t="14980" b="3095"/>
          <a:stretch/>
        </p:blipFill>
        <p:spPr>
          <a:xfrm>
            <a:off x="-139" y="-1"/>
            <a:ext cx="12204000" cy="6858001"/>
          </a:xfrm>
          <a:prstGeom prst="rect">
            <a:avLst/>
          </a:prstGeom>
        </p:spPr>
      </p:pic>
      <p:sp>
        <p:nvSpPr>
          <p:cNvPr id="9" name="object 16">
            <a:extLst>
              <a:ext uri="{FF2B5EF4-FFF2-40B4-BE49-F238E27FC236}">
                <a16:creationId xmlns:a16="http://schemas.microsoft.com/office/drawing/2014/main" id="{F84751CD-8AD2-4613-9856-964E4C0C86D9}"/>
              </a:ext>
            </a:extLst>
          </p:cNvPr>
          <p:cNvSpPr txBox="1"/>
          <p:nvPr/>
        </p:nvSpPr>
        <p:spPr>
          <a:xfrm>
            <a:off x="11742300" y="6555233"/>
            <a:ext cx="318888" cy="152845"/>
          </a:xfrm>
          <a:prstGeom prst="rect">
            <a:avLst/>
          </a:prstGeom>
        </p:spPr>
        <p:txBody>
          <a:bodyPr vert="horz" wrap="square" lIns="0" tIns="9309" rIns="0" bIns="0" rtlCol="0">
            <a:spAutoFit/>
          </a:bodyPr>
          <a:lstStyle/>
          <a:p>
            <a:pPr marL="50776" algn="ctr">
              <a:spcBef>
                <a:spcPts val="73"/>
              </a:spcBef>
            </a:pPr>
            <a:endParaRPr sz="900" dirty="0">
              <a:solidFill>
                <a:schemeClr val="bg1"/>
              </a:solidFill>
              <a:latin typeface="Calibri Light"/>
              <a:ea typeface="Source Sans Pro Light" panose="020B0503030403020204" pitchFamily="34" charset="0"/>
              <a:cs typeface="Calibri Light"/>
            </a:endParaRPr>
          </a:p>
        </p:txBody>
      </p:sp>
      <p:grpSp>
        <p:nvGrpSpPr>
          <p:cNvPr id="10" name="Group 9">
            <a:extLst>
              <a:ext uri="{FF2B5EF4-FFF2-40B4-BE49-F238E27FC236}">
                <a16:creationId xmlns:a16="http://schemas.microsoft.com/office/drawing/2014/main" id="{F74FF6F9-3370-40A0-968C-36680F49CCED}"/>
              </a:ext>
            </a:extLst>
          </p:cNvPr>
          <p:cNvGrpSpPr/>
          <p:nvPr/>
        </p:nvGrpSpPr>
        <p:grpSpPr>
          <a:xfrm>
            <a:off x="8801100" y="193761"/>
            <a:ext cx="3254451" cy="501342"/>
            <a:chOff x="3114584" y="2122711"/>
            <a:chExt cx="2914828" cy="449578"/>
          </a:xfrm>
        </p:grpSpPr>
        <p:sp>
          <p:nvSpPr>
            <p:cNvPr id="13" name="bk object 19">
              <a:extLst>
                <a:ext uri="{FF2B5EF4-FFF2-40B4-BE49-F238E27FC236}">
                  <a16:creationId xmlns:a16="http://schemas.microsoft.com/office/drawing/2014/main" id="{0B687847-179B-4515-85F6-F160034B7698}"/>
                </a:ext>
              </a:extLst>
            </p:cNvPr>
            <p:cNvSpPr/>
            <p:nvPr/>
          </p:nvSpPr>
          <p:spPr>
            <a:xfrm>
              <a:off x="3865159" y="2221122"/>
              <a:ext cx="192087" cy="239928"/>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bk object 20">
              <a:extLst>
                <a:ext uri="{FF2B5EF4-FFF2-40B4-BE49-F238E27FC236}">
                  <a16:creationId xmlns:a16="http://schemas.microsoft.com/office/drawing/2014/main" id="{6FD7D897-4652-4884-A340-35734F7A7750}"/>
                </a:ext>
              </a:extLst>
            </p:cNvPr>
            <p:cNvSpPr/>
            <p:nvPr/>
          </p:nvSpPr>
          <p:spPr>
            <a:xfrm>
              <a:off x="4412875" y="2221197"/>
              <a:ext cx="153733" cy="239826"/>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bk object 21">
              <a:extLst>
                <a:ext uri="{FF2B5EF4-FFF2-40B4-BE49-F238E27FC236}">
                  <a16:creationId xmlns:a16="http://schemas.microsoft.com/office/drawing/2014/main" id="{DD6F1EC2-380C-4322-8B79-1BD1DF7A1B4B}"/>
                </a:ext>
              </a:extLst>
            </p:cNvPr>
            <p:cNvSpPr/>
            <p:nvPr/>
          </p:nvSpPr>
          <p:spPr>
            <a:xfrm>
              <a:off x="5837325" y="2221122"/>
              <a:ext cx="192087" cy="239928"/>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bk object 22">
              <a:extLst>
                <a:ext uri="{FF2B5EF4-FFF2-40B4-BE49-F238E27FC236}">
                  <a16:creationId xmlns:a16="http://schemas.microsoft.com/office/drawing/2014/main" id="{37EF0EC7-FBA4-4436-A8D9-3F3CCBF93B5A}"/>
                </a:ext>
              </a:extLst>
            </p:cNvPr>
            <p:cNvSpPr/>
            <p:nvPr/>
          </p:nvSpPr>
          <p:spPr>
            <a:xfrm>
              <a:off x="3550658" y="2226900"/>
              <a:ext cx="242722" cy="228625"/>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bk object 23">
              <a:extLst>
                <a:ext uri="{FF2B5EF4-FFF2-40B4-BE49-F238E27FC236}">
                  <a16:creationId xmlns:a16="http://schemas.microsoft.com/office/drawing/2014/main" id="{D43B9192-B306-44DA-A416-9B87D5BCDE7E}"/>
                </a:ext>
              </a:extLst>
            </p:cNvPr>
            <p:cNvSpPr/>
            <p:nvPr/>
          </p:nvSpPr>
          <p:spPr>
            <a:xfrm>
              <a:off x="4665708" y="2226902"/>
              <a:ext cx="107226" cy="228362"/>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bk object 24">
              <a:extLst>
                <a:ext uri="{FF2B5EF4-FFF2-40B4-BE49-F238E27FC236}">
                  <a16:creationId xmlns:a16="http://schemas.microsoft.com/office/drawing/2014/main" id="{F2F928F9-DAC1-43C5-9D8B-7250C8C94A71}"/>
                </a:ext>
              </a:extLst>
            </p:cNvPr>
            <p:cNvSpPr/>
            <p:nvPr/>
          </p:nvSpPr>
          <p:spPr>
            <a:xfrm>
              <a:off x="3114584" y="2221199"/>
              <a:ext cx="159486" cy="234391"/>
            </a:xfrm>
            <a:prstGeom prst="rect">
              <a:avLst/>
            </a:prstGeom>
            <a:blipFill>
              <a:blip r:embed="rId8"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bk object 25">
              <a:extLst>
                <a:ext uri="{FF2B5EF4-FFF2-40B4-BE49-F238E27FC236}">
                  <a16:creationId xmlns:a16="http://schemas.microsoft.com/office/drawing/2014/main" id="{B0CC14AF-5E66-43A6-A6CC-058807E27F8F}"/>
                </a:ext>
              </a:extLst>
            </p:cNvPr>
            <p:cNvSpPr/>
            <p:nvPr/>
          </p:nvSpPr>
          <p:spPr>
            <a:xfrm>
              <a:off x="4164059" y="2221199"/>
              <a:ext cx="159511" cy="234391"/>
            </a:xfrm>
            <a:prstGeom prst="rect">
              <a:avLst/>
            </a:prstGeom>
            <a:blipFill>
              <a:blip r:embed="rId9"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bk object 26">
              <a:extLst>
                <a:ext uri="{FF2B5EF4-FFF2-40B4-BE49-F238E27FC236}">
                  <a16:creationId xmlns:a16="http://schemas.microsoft.com/office/drawing/2014/main" id="{730940E6-6BFB-41DF-A283-679ADD5FCBA5}"/>
                </a:ext>
              </a:extLst>
            </p:cNvPr>
            <p:cNvSpPr/>
            <p:nvPr/>
          </p:nvSpPr>
          <p:spPr>
            <a:xfrm>
              <a:off x="3378145" y="2226902"/>
              <a:ext cx="95491" cy="228688"/>
            </a:xfrm>
            <a:prstGeom prst="rect">
              <a:avLst/>
            </a:prstGeom>
            <a:blipFill>
              <a:blip r:embed="rId10"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bk object 27">
              <a:extLst>
                <a:ext uri="{FF2B5EF4-FFF2-40B4-BE49-F238E27FC236}">
                  <a16:creationId xmlns:a16="http://schemas.microsoft.com/office/drawing/2014/main" id="{A4FDF934-D3BD-4FF5-A60D-08E9A266A6D3}"/>
                </a:ext>
              </a:extLst>
            </p:cNvPr>
            <p:cNvSpPr/>
            <p:nvPr/>
          </p:nvSpPr>
          <p:spPr>
            <a:xfrm>
              <a:off x="4870582" y="2226902"/>
              <a:ext cx="40640" cy="26670"/>
            </a:xfrm>
            <a:custGeom>
              <a:avLst/>
              <a:gdLst/>
              <a:ahLst/>
              <a:cxnLst/>
              <a:rect l="l" t="t" r="r" b="b"/>
              <a:pathLst>
                <a:path w="40639" h="26669">
                  <a:moveTo>
                    <a:pt x="40043" y="0"/>
                  </a:moveTo>
                  <a:lnTo>
                    <a:pt x="3263" y="0"/>
                  </a:lnTo>
                  <a:lnTo>
                    <a:pt x="0" y="5511"/>
                  </a:lnTo>
                  <a:lnTo>
                    <a:pt x="114" y="5651"/>
                  </a:lnTo>
                  <a:lnTo>
                    <a:pt x="711" y="5930"/>
                  </a:lnTo>
                  <a:lnTo>
                    <a:pt x="2222" y="6476"/>
                  </a:lnTo>
                  <a:lnTo>
                    <a:pt x="11205" y="8541"/>
                  </a:lnTo>
                  <a:lnTo>
                    <a:pt x="17829" y="11680"/>
                  </a:lnTo>
                  <a:lnTo>
                    <a:pt x="21926" y="17110"/>
                  </a:lnTo>
                  <a:lnTo>
                    <a:pt x="23329" y="26047"/>
                  </a:lnTo>
                  <a:lnTo>
                    <a:pt x="40043" y="0"/>
                  </a:lnTo>
                  <a:close/>
                </a:path>
              </a:pathLst>
            </a:custGeom>
            <a:solidFill>
              <a:srgbClr val="FFFFFF"/>
            </a:solidFill>
          </p:spPr>
          <p:txBody>
            <a:bodyPr wrap="square" lIns="0" tIns="0" rIns="0" bIns="0" rtlCol="0"/>
            <a:lstStyle/>
            <a:p>
              <a:endParaRPr/>
            </a:p>
          </p:txBody>
        </p:sp>
        <p:sp>
          <p:nvSpPr>
            <p:cNvPr id="24" name="bk object 28">
              <a:extLst>
                <a:ext uri="{FF2B5EF4-FFF2-40B4-BE49-F238E27FC236}">
                  <a16:creationId xmlns:a16="http://schemas.microsoft.com/office/drawing/2014/main" id="{8BBC3C70-286F-431C-8674-4BAE80604C93}"/>
                </a:ext>
              </a:extLst>
            </p:cNvPr>
            <p:cNvSpPr/>
            <p:nvPr/>
          </p:nvSpPr>
          <p:spPr>
            <a:xfrm>
              <a:off x="4864860" y="2221199"/>
              <a:ext cx="405130" cy="234950"/>
            </a:xfrm>
            <a:custGeom>
              <a:avLst/>
              <a:gdLst/>
              <a:ahLst/>
              <a:cxnLst/>
              <a:rect l="l" t="t" r="r" b="b"/>
              <a:pathLst>
                <a:path w="405129" h="234950">
                  <a:moveTo>
                    <a:pt x="61544" y="5689"/>
                  </a:moveTo>
                  <a:lnTo>
                    <a:pt x="30111" y="5689"/>
                  </a:lnTo>
                  <a:lnTo>
                    <a:pt x="29184" y="6210"/>
                  </a:lnTo>
                  <a:lnTo>
                    <a:pt x="29184" y="211937"/>
                  </a:lnTo>
                  <a:lnTo>
                    <a:pt x="25311" y="216687"/>
                  </a:lnTo>
                  <a:lnTo>
                    <a:pt x="21666" y="219671"/>
                  </a:lnTo>
                  <a:lnTo>
                    <a:pt x="17081" y="224015"/>
                  </a:lnTo>
                  <a:lnTo>
                    <a:pt x="11645" y="225132"/>
                  </a:lnTo>
                  <a:lnTo>
                    <a:pt x="3429" y="226733"/>
                  </a:lnTo>
                  <a:lnTo>
                    <a:pt x="2552" y="227088"/>
                  </a:lnTo>
                  <a:lnTo>
                    <a:pt x="2095" y="228320"/>
                  </a:lnTo>
                  <a:lnTo>
                    <a:pt x="228" y="233667"/>
                  </a:lnTo>
                  <a:lnTo>
                    <a:pt x="114" y="233946"/>
                  </a:lnTo>
                  <a:lnTo>
                    <a:pt x="0" y="234365"/>
                  </a:lnTo>
                  <a:lnTo>
                    <a:pt x="444" y="234365"/>
                  </a:lnTo>
                  <a:lnTo>
                    <a:pt x="825" y="234391"/>
                  </a:lnTo>
                  <a:lnTo>
                    <a:pt x="5638" y="234327"/>
                  </a:lnTo>
                  <a:lnTo>
                    <a:pt x="89936" y="234086"/>
                  </a:lnTo>
                  <a:lnTo>
                    <a:pt x="90830" y="233857"/>
                  </a:lnTo>
                  <a:lnTo>
                    <a:pt x="91351" y="233235"/>
                  </a:lnTo>
                  <a:lnTo>
                    <a:pt x="95465" y="227609"/>
                  </a:lnTo>
                  <a:lnTo>
                    <a:pt x="94564" y="226783"/>
                  </a:lnTo>
                  <a:lnTo>
                    <a:pt x="90284" y="226148"/>
                  </a:lnTo>
                  <a:lnTo>
                    <a:pt x="87477" y="225653"/>
                  </a:lnTo>
                  <a:lnTo>
                    <a:pt x="74282" y="223596"/>
                  </a:lnTo>
                  <a:lnTo>
                    <a:pt x="69672" y="219913"/>
                  </a:lnTo>
                  <a:lnTo>
                    <a:pt x="64452" y="216217"/>
                  </a:lnTo>
                  <a:lnTo>
                    <a:pt x="60883" y="211607"/>
                  </a:lnTo>
                  <a:lnTo>
                    <a:pt x="60883" y="200926"/>
                  </a:lnTo>
                  <a:lnTo>
                    <a:pt x="61290" y="192658"/>
                  </a:lnTo>
                  <a:lnTo>
                    <a:pt x="61290" y="157251"/>
                  </a:lnTo>
                  <a:lnTo>
                    <a:pt x="67795" y="95863"/>
                  </a:lnTo>
                  <a:lnTo>
                    <a:pt x="80485" y="63792"/>
                  </a:lnTo>
                  <a:lnTo>
                    <a:pt x="61734" y="63792"/>
                  </a:lnTo>
                  <a:lnTo>
                    <a:pt x="61734" y="6045"/>
                  </a:lnTo>
                  <a:lnTo>
                    <a:pt x="61544" y="5689"/>
                  </a:lnTo>
                  <a:close/>
                </a:path>
                <a:path w="405129" h="234950">
                  <a:moveTo>
                    <a:pt x="203375" y="19659"/>
                  </a:moveTo>
                  <a:lnTo>
                    <a:pt x="134721" y="19659"/>
                  </a:lnTo>
                  <a:lnTo>
                    <a:pt x="160725" y="25501"/>
                  </a:lnTo>
                  <a:lnTo>
                    <a:pt x="175547" y="40598"/>
                  </a:lnTo>
                  <a:lnTo>
                    <a:pt x="182218" y="61311"/>
                  </a:lnTo>
                  <a:lnTo>
                    <a:pt x="183769" y="83997"/>
                  </a:lnTo>
                  <a:lnTo>
                    <a:pt x="183769" y="192658"/>
                  </a:lnTo>
                  <a:lnTo>
                    <a:pt x="183583" y="200926"/>
                  </a:lnTo>
                  <a:lnTo>
                    <a:pt x="183578" y="211937"/>
                  </a:lnTo>
                  <a:lnTo>
                    <a:pt x="179730" y="216687"/>
                  </a:lnTo>
                  <a:lnTo>
                    <a:pt x="176085" y="219671"/>
                  </a:lnTo>
                  <a:lnTo>
                    <a:pt x="171526" y="224015"/>
                  </a:lnTo>
                  <a:lnTo>
                    <a:pt x="157835" y="226733"/>
                  </a:lnTo>
                  <a:lnTo>
                    <a:pt x="156933" y="227088"/>
                  </a:lnTo>
                  <a:lnTo>
                    <a:pt x="154533" y="233946"/>
                  </a:lnTo>
                  <a:lnTo>
                    <a:pt x="154432" y="234365"/>
                  </a:lnTo>
                  <a:lnTo>
                    <a:pt x="155232" y="234391"/>
                  </a:lnTo>
                  <a:lnTo>
                    <a:pt x="160032" y="234327"/>
                  </a:lnTo>
                  <a:lnTo>
                    <a:pt x="244351" y="234086"/>
                  </a:lnTo>
                  <a:lnTo>
                    <a:pt x="245224" y="233857"/>
                  </a:lnTo>
                  <a:lnTo>
                    <a:pt x="245745" y="233235"/>
                  </a:lnTo>
                  <a:lnTo>
                    <a:pt x="249897" y="227609"/>
                  </a:lnTo>
                  <a:lnTo>
                    <a:pt x="248958" y="226783"/>
                  </a:lnTo>
                  <a:lnTo>
                    <a:pt x="244678" y="226148"/>
                  </a:lnTo>
                  <a:lnTo>
                    <a:pt x="241858" y="225653"/>
                  </a:lnTo>
                  <a:lnTo>
                    <a:pt x="228676" y="223596"/>
                  </a:lnTo>
                  <a:lnTo>
                    <a:pt x="224091" y="219913"/>
                  </a:lnTo>
                  <a:lnTo>
                    <a:pt x="218846" y="216217"/>
                  </a:lnTo>
                  <a:lnTo>
                    <a:pt x="215290" y="211607"/>
                  </a:lnTo>
                  <a:lnTo>
                    <a:pt x="215290" y="200926"/>
                  </a:lnTo>
                  <a:lnTo>
                    <a:pt x="215836" y="192658"/>
                  </a:lnTo>
                  <a:lnTo>
                    <a:pt x="215836" y="157251"/>
                  </a:lnTo>
                  <a:lnTo>
                    <a:pt x="222343" y="95863"/>
                  </a:lnTo>
                  <a:lnTo>
                    <a:pt x="237038" y="58750"/>
                  </a:lnTo>
                  <a:lnTo>
                    <a:pt x="219405" y="58750"/>
                  </a:lnTo>
                  <a:lnTo>
                    <a:pt x="216052" y="45046"/>
                  </a:lnTo>
                  <a:lnTo>
                    <a:pt x="210243" y="28605"/>
                  </a:lnTo>
                  <a:lnTo>
                    <a:pt x="203375" y="19659"/>
                  </a:lnTo>
                  <a:close/>
                </a:path>
                <a:path w="405129" h="234950">
                  <a:moveTo>
                    <a:pt x="355255" y="19659"/>
                  </a:moveTo>
                  <a:lnTo>
                    <a:pt x="289369" y="19659"/>
                  </a:lnTo>
                  <a:lnTo>
                    <a:pt x="315340" y="25501"/>
                  </a:lnTo>
                  <a:lnTo>
                    <a:pt x="330166" y="40598"/>
                  </a:lnTo>
                  <a:lnTo>
                    <a:pt x="336855" y="61311"/>
                  </a:lnTo>
                  <a:lnTo>
                    <a:pt x="338416" y="83997"/>
                  </a:lnTo>
                  <a:lnTo>
                    <a:pt x="338366" y="211937"/>
                  </a:lnTo>
                  <a:lnTo>
                    <a:pt x="334467" y="216687"/>
                  </a:lnTo>
                  <a:lnTo>
                    <a:pt x="330847" y="219671"/>
                  </a:lnTo>
                  <a:lnTo>
                    <a:pt x="326263" y="224015"/>
                  </a:lnTo>
                  <a:lnTo>
                    <a:pt x="312585" y="226733"/>
                  </a:lnTo>
                  <a:lnTo>
                    <a:pt x="311734" y="227088"/>
                  </a:lnTo>
                  <a:lnTo>
                    <a:pt x="311277" y="228320"/>
                  </a:lnTo>
                  <a:lnTo>
                    <a:pt x="309410" y="233667"/>
                  </a:lnTo>
                  <a:lnTo>
                    <a:pt x="309270" y="233946"/>
                  </a:lnTo>
                  <a:lnTo>
                    <a:pt x="309181" y="234365"/>
                  </a:lnTo>
                  <a:lnTo>
                    <a:pt x="310032" y="234391"/>
                  </a:lnTo>
                  <a:lnTo>
                    <a:pt x="314833" y="234327"/>
                  </a:lnTo>
                  <a:lnTo>
                    <a:pt x="399113" y="234086"/>
                  </a:lnTo>
                  <a:lnTo>
                    <a:pt x="399986" y="233857"/>
                  </a:lnTo>
                  <a:lnTo>
                    <a:pt x="400507" y="233235"/>
                  </a:lnTo>
                  <a:lnTo>
                    <a:pt x="404622" y="227609"/>
                  </a:lnTo>
                  <a:lnTo>
                    <a:pt x="403720" y="226783"/>
                  </a:lnTo>
                  <a:lnTo>
                    <a:pt x="399415" y="226148"/>
                  </a:lnTo>
                  <a:lnTo>
                    <a:pt x="396633" y="225653"/>
                  </a:lnTo>
                  <a:lnTo>
                    <a:pt x="383463" y="223596"/>
                  </a:lnTo>
                  <a:lnTo>
                    <a:pt x="378879" y="219913"/>
                  </a:lnTo>
                  <a:lnTo>
                    <a:pt x="373608" y="216217"/>
                  </a:lnTo>
                  <a:lnTo>
                    <a:pt x="370065" y="211607"/>
                  </a:lnTo>
                  <a:lnTo>
                    <a:pt x="370065" y="200926"/>
                  </a:lnTo>
                  <a:lnTo>
                    <a:pt x="370497" y="192658"/>
                  </a:lnTo>
                  <a:lnTo>
                    <a:pt x="370497" y="70103"/>
                  </a:lnTo>
                  <a:lnTo>
                    <a:pt x="366377" y="39235"/>
                  </a:lnTo>
                  <a:lnTo>
                    <a:pt x="355255" y="19659"/>
                  </a:lnTo>
                  <a:close/>
                </a:path>
                <a:path w="405129" h="234950">
                  <a:moveTo>
                    <a:pt x="89936" y="234086"/>
                  </a:moveTo>
                  <a:lnTo>
                    <a:pt x="83312" y="234086"/>
                  </a:lnTo>
                  <a:lnTo>
                    <a:pt x="86144" y="234137"/>
                  </a:lnTo>
                  <a:lnTo>
                    <a:pt x="89738" y="234137"/>
                  </a:lnTo>
                  <a:lnTo>
                    <a:pt x="89936" y="234086"/>
                  </a:lnTo>
                  <a:close/>
                </a:path>
                <a:path w="405129" h="234950">
                  <a:moveTo>
                    <a:pt x="244351" y="234086"/>
                  </a:moveTo>
                  <a:lnTo>
                    <a:pt x="237705" y="234086"/>
                  </a:lnTo>
                  <a:lnTo>
                    <a:pt x="240538" y="234137"/>
                  </a:lnTo>
                  <a:lnTo>
                    <a:pt x="244157" y="234137"/>
                  </a:lnTo>
                  <a:lnTo>
                    <a:pt x="244351" y="234086"/>
                  </a:lnTo>
                  <a:close/>
                </a:path>
                <a:path w="405129" h="234950">
                  <a:moveTo>
                    <a:pt x="399113" y="234086"/>
                  </a:moveTo>
                  <a:lnTo>
                    <a:pt x="392442" y="234086"/>
                  </a:lnTo>
                  <a:lnTo>
                    <a:pt x="395338" y="234137"/>
                  </a:lnTo>
                  <a:lnTo>
                    <a:pt x="398919" y="234137"/>
                  </a:lnTo>
                  <a:lnTo>
                    <a:pt x="399113" y="234086"/>
                  </a:lnTo>
                  <a:close/>
                </a:path>
                <a:path w="405129" h="234950">
                  <a:moveTo>
                    <a:pt x="150037" y="0"/>
                  </a:moveTo>
                  <a:lnTo>
                    <a:pt x="94557" y="21275"/>
                  </a:lnTo>
                  <a:lnTo>
                    <a:pt x="61734" y="63792"/>
                  </a:lnTo>
                  <a:lnTo>
                    <a:pt x="80485" y="63792"/>
                  </a:lnTo>
                  <a:lnTo>
                    <a:pt x="84756" y="52998"/>
                  </a:lnTo>
                  <a:lnTo>
                    <a:pt x="108342" y="27862"/>
                  </a:lnTo>
                  <a:lnTo>
                    <a:pt x="134721" y="19659"/>
                  </a:lnTo>
                  <a:lnTo>
                    <a:pt x="203375" y="19659"/>
                  </a:lnTo>
                  <a:lnTo>
                    <a:pt x="199156" y="14165"/>
                  </a:lnTo>
                  <a:lnTo>
                    <a:pt x="180013" y="3904"/>
                  </a:lnTo>
                  <a:lnTo>
                    <a:pt x="150037" y="0"/>
                  </a:lnTo>
                  <a:close/>
                </a:path>
                <a:path w="405129" h="234950">
                  <a:moveTo>
                    <a:pt x="303669" y="0"/>
                  </a:moveTo>
                  <a:lnTo>
                    <a:pt x="251421" y="16681"/>
                  </a:lnTo>
                  <a:lnTo>
                    <a:pt x="226187" y="46393"/>
                  </a:lnTo>
                  <a:lnTo>
                    <a:pt x="219405" y="58750"/>
                  </a:lnTo>
                  <a:lnTo>
                    <a:pt x="237038" y="58750"/>
                  </a:lnTo>
                  <a:lnTo>
                    <a:pt x="239315" y="52998"/>
                  </a:lnTo>
                  <a:lnTo>
                    <a:pt x="262931" y="27862"/>
                  </a:lnTo>
                  <a:lnTo>
                    <a:pt x="289369" y="19659"/>
                  </a:lnTo>
                  <a:lnTo>
                    <a:pt x="355255" y="19659"/>
                  </a:lnTo>
                  <a:lnTo>
                    <a:pt x="353942" y="17349"/>
                  </a:lnTo>
                  <a:lnTo>
                    <a:pt x="333078" y="4315"/>
                  </a:lnTo>
                  <a:lnTo>
                    <a:pt x="303669" y="0"/>
                  </a:lnTo>
                  <a:close/>
                </a:path>
              </a:pathLst>
            </a:custGeom>
            <a:solidFill>
              <a:srgbClr val="FFFFFF"/>
            </a:solidFill>
          </p:spPr>
          <p:txBody>
            <a:bodyPr wrap="square" lIns="0" tIns="0" rIns="0" bIns="0" rtlCol="0"/>
            <a:lstStyle/>
            <a:p>
              <a:endParaRPr/>
            </a:p>
          </p:txBody>
        </p:sp>
        <p:sp>
          <p:nvSpPr>
            <p:cNvPr id="25" name="bk object 29">
              <a:extLst>
                <a:ext uri="{FF2B5EF4-FFF2-40B4-BE49-F238E27FC236}">
                  <a16:creationId xmlns:a16="http://schemas.microsoft.com/office/drawing/2014/main" id="{876D382E-5EF1-4BFF-81E0-E542ADE9C4B4}"/>
                </a:ext>
              </a:extLst>
            </p:cNvPr>
            <p:cNvSpPr/>
            <p:nvPr/>
          </p:nvSpPr>
          <p:spPr>
            <a:xfrm>
              <a:off x="5661097" y="2122711"/>
              <a:ext cx="95885" cy="333375"/>
            </a:xfrm>
            <a:custGeom>
              <a:avLst/>
              <a:gdLst/>
              <a:ahLst/>
              <a:cxnLst/>
              <a:rect l="l" t="t" r="r" b="b"/>
              <a:pathLst>
                <a:path w="95885" h="333375">
                  <a:moveTo>
                    <a:pt x="59677" y="0"/>
                  </a:moveTo>
                  <a:lnTo>
                    <a:pt x="31102" y="0"/>
                  </a:lnTo>
                  <a:lnTo>
                    <a:pt x="29286" y="990"/>
                  </a:lnTo>
                  <a:lnTo>
                    <a:pt x="29286" y="299504"/>
                  </a:lnTo>
                  <a:lnTo>
                    <a:pt x="29159" y="299656"/>
                  </a:lnTo>
                  <a:lnTo>
                    <a:pt x="29159" y="310426"/>
                  </a:lnTo>
                  <a:lnTo>
                    <a:pt x="25285" y="315175"/>
                  </a:lnTo>
                  <a:lnTo>
                    <a:pt x="21666" y="318160"/>
                  </a:lnTo>
                  <a:lnTo>
                    <a:pt x="17081" y="322503"/>
                  </a:lnTo>
                  <a:lnTo>
                    <a:pt x="3428" y="325221"/>
                  </a:lnTo>
                  <a:lnTo>
                    <a:pt x="2552" y="325577"/>
                  </a:lnTo>
                  <a:lnTo>
                    <a:pt x="2095" y="326809"/>
                  </a:lnTo>
                  <a:lnTo>
                    <a:pt x="228" y="332155"/>
                  </a:lnTo>
                  <a:lnTo>
                    <a:pt x="88" y="332435"/>
                  </a:lnTo>
                  <a:lnTo>
                    <a:pt x="0" y="332854"/>
                  </a:lnTo>
                  <a:lnTo>
                    <a:pt x="419" y="332854"/>
                  </a:lnTo>
                  <a:lnTo>
                    <a:pt x="825" y="332879"/>
                  </a:lnTo>
                  <a:lnTo>
                    <a:pt x="5651" y="332816"/>
                  </a:lnTo>
                  <a:lnTo>
                    <a:pt x="89952" y="332574"/>
                  </a:lnTo>
                  <a:lnTo>
                    <a:pt x="90804" y="332346"/>
                  </a:lnTo>
                  <a:lnTo>
                    <a:pt x="91351" y="331723"/>
                  </a:lnTo>
                  <a:lnTo>
                    <a:pt x="95491" y="326097"/>
                  </a:lnTo>
                  <a:lnTo>
                    <a:pt x="94538" y="325272"/>
                  </a:lnTo>
                  <a:lnTo>
                    <a:pt x="90258" y="324637"/>
                  </a:lnTo>
                  <a:lnTo>
                    <a:pt x="87452" y="324142"/>
                  </a:lnTo>
                  <a:lnTo>
                    <a:pt x="74282" y="322084"/>
                  </a:lnTo>
                  <a:lnTo>
                    <a:pt x="69697" y="318401"/>
                  </a:lnTo>
                  <a:lnTo>
                    <a:pt x="64452" y="314705"/>
                  </a:lnTo>
                  <a:lnTo>
                    <a:pt x="60883" y="310095"/>
                  </a:lnTo>
                  <a:lnTo>
                    <a:pt x="60883" y="299415"/>
                  </a:lnTo>
                  <a:lnTo>
                    <a:pt x="61480" y="299415"/>
                  </a:lnTo>
                  <a:lnTo>
                    <a:pt x="61480" y="774"/>
                  </a:lnTo>
                  <a:lnTo>
                    <a:pt x="59677" y="0"/>
                  </a:lnTo>
                  <a:close/>
                </a:path>
                <a:path w="95885" h="333375">
                  <a:moveTo>
                    <a:pt x="89952" y="332574"/>
                  </a:moveTo>
                  <a:lnTo>
                    <a:pt x="83311" y="332574"/>
                  </a:lnTo>
                  <a:lnTo>
                    <a:pt x="86156" y="332625"/>
                  </a:lnTo>
                  <a:lnTo>
                    <a:pt x="89763" y="332625"/>
                  </a:lnTo>
                  <a:lnTo>
                    <a:pt x="89952" y="332574"/>
                  </a:lnTo>
                  <a:close/>
                </a:path>
                <a:path w="95885" h="333375">
                  <a:moveTo>
                    <a:pt x="61480" y="299415"/>
                  </a:moveTo>
                  <a:lnTo>
                    <a:pt x="60883" y="299415"/>
                  </a:lnTo>
                  <a:lnTo>
                    <a:pt x="61480" y="299504"/>
                  </a:lnTo>
                  <a:close/>
                </a:path>
              </a:pathLst>
            </a:custGeom>
            <a:solidFill>
              <a:srgbClr val="FFFFFF"/>
            </a:solidFill>
          </p:spPr>
          <p:txBody>
            <a:bodyPr wrap="square" lIns="0" tIns="0" rIns="0" bIns="0" rtlCol="0"/>
            <a:lstStyle/>
            <a:p>
              <a:endParaRPr/>
            </a:p>
          </p:txBody>
        </p:sp>
        <p:sp>
          <p:nvSpPr>
            <p:cNvPr id="26" name="bk object 30">
              <a:extLst>
                <a:ext uri="{FF2B5EF4-FFF2-40B4-BE49-F238E27FC236}">
                  <a16:creationId xmlns:a16="http://schemas.microsoft.com/office/drawing/2014/main" id="{0D3B29CD-8BCD-4D2F-BAC4-6B8FAB97A377}"/>
                </a:ext>
              </a:extLst>
            </p:cNvPr>
            <p:cNvSpPr/>
            <p:nvPr/>
          </p:nvSpPr>
          <p:spPr>
            <a:xfrm>
              <a:off x="5343128" y="2226902"/>
              <a:ext cx="40005" cy="26670"/>
            </a:xfrm>
            <a:custGeom>
              <a:avLst/>
              <a:gdLst/>
              <a:ahLst/>
              <a:cxnLst/>
              <a:rect l="l" t="t" r="r" b="b"/>
              <a:pathLst>
                <a:path w="40004" h="26669">
                  <a:moveTo>
                    <a:pt x="39992" y="0"/>
                  </a:moveTo>
                  <a:lnTo>
                    <a:pt x="3263" y="0"/>
                  </a:lnTo>
                  <a:lnTo>
                    <a:pt x="0" y="5511"/>
                  </a:lnTo>
                  <a:lnTo>
                    <a:pt x="114" y="5651"/>
                  </a:lnTo>
                  <a:lnTo>
                    <a:pt x="685" y="5930"/>
                  </a:lnTo>
                  <a:lnTo>
                    <a:pt x="2146" y="6476"/>
                  </a:lnTo>
                  <a:lnTo>
                    <a:pt x="11169" y="8541"/>
                  </a:lnTo>
                  <a:lnTo>
                    <a:pt x="17806" y="11680"/>
                  </a:lnTo>
                  <a:lnTo>
                    <a:pt x="21904" y="17110"/>
                  </a:lnTo>
                  <a:lnTo>
                    <a:pt x="23304" y="26047"/>
                  </a:lnTo>
                  <a:lnTo>
                    <a:pt x="39992" y="0"/>
                  </a:lnTo>
                  <a:close/>
                </a:path>
              </a:pathLst>
            </a:custGeom>
            <a:solidFill>
              <a:srgbClr val="FFFFFF"/>
            </a:solidFill>
          </p:spPr>
          <p:txBody>
            <a:bodyPr wrap="square" lIns="0" tIns="0" rIns="0" bIns="0" rtlCol="0"/>
            <a:lstStyle/>
            <a:p>
              <a:endParaRPr/>
            </a:p>
          </p:txBody>
        </p:sp>
        <p:sp>
          <p:nvSpPr>
            <p:cNvPr id="27" name="bk object 31">
              <a:extLst>
                <a:ext uri="{FF2B5EF4-FFF2-40B4-BE49-F238E27FC236}">
                  <a16:creationId xmlns:a16="http://schemas.microsoft.com/office/drawing/2014/main" id="{70320339-11B4-4F30-90FF-4AE857FBE5D3}"/>
                </a:ext>
              </a:extLst>
            </p:cNvPr>
            <p:cNvSpPr/>
            <p:nvPr/>
          </p:nvSpPr>
          <p:spPr>
            <a:xfrm>
              <a:off x="5337835" y="2221134"/>
              <a:ext cx="243840" cy="351155"/>
            </a:xfrm>
            <a:custGeom>
              <a:avLst/>
              <a:gdLst/>
              <a:ahLst/>
              <a:cxnLst/>
              <a:rect l="l" t="t" r="r" b="b"/>
              <a:pathLst>
                <a:path w="243839" h="351155">
                  <a:moveTo>
                    <a:pt x="58877" y="5765"/>
                  </a:moveTo>
                  <a:lnTo>
                    <a:pt x="29616" y="5765"/>
                  </a:lnTo>
                  <a:lnTo>
                    <a:pt x="29057" y="6286"/>
                  </a:lnTo>
                  <a:lnTo>
                    <a:pt x="29121" y="328561"/>
                  </a:lnTo>
                  <a:lnTo>
                    <a:pt x="25298" y="333336"/>
                  </a:lnTo>
                  <a:lnTo>
                    <a:pt x="21653" y="336296"/>
                  </a:lnTo>
                  <a:lnTo>
                    <a:pt x="17018" y="340664"/>
                  </a:lnTo>
                  <a:lnTo>
                    <a:pt x="3403" y="343357"/>
                  </a:lnTo>
                  <a:lnTo>
                    <a:pt x="2514" y="343738"/>
                  </a:lnTo>
                  <a:lnTo>
                    <a:pt x="2057" y="344944"/>
                  </a:lnTo>
                  <a:lnTo>
                    <a:pt x="48" y="350761"/>
                  </a:lnTo>
                  <a:lnTo>
                    <a:pt x="0" y="351015"/>
                  </a:lnTo>
                  <a:lnTo>
                    <a:pt x="406" y="351015"/>
                  </a:lnTo>
                  <a:lnTo>
                    <a:pt x="812" y="351066"/>
                  </a:lnTo>
                  <a:lnTo>
                    <a:pt x="5600" y="350977"/>
                  </a:lnTo>
                  <a:lnTo>
                    <a:pt x="89791" y="350761"/>
                  </a:lnTo>
                  <a:lnTo>
                    <a:pt x="90792" y="350481"/>
                  </a:lnTo>
                  <a:lnTo>
                    <a:pt x="91287" y="349885"/>
                  </a:lnTo>
                  <a:lnTo>
                    <a:pt x="95465" y="344233"/>
                  </a:lnTo>
                  <a:lnTo>
                    <a:pt x="94551" y="343408"/>
                  </a:lnTo>
                  <a:lnTo>
                    <a:pt x="90246" y="342773"/>
                  </a:lnTo>
                  <a:lnTo>
                    <a:pt x="87439" y="342277"/>
                  </a:lnTo>
                  <a:lnTo>
                    <a:pt x="74244" y="340220"/>
                  </a:lnTo>
                  <a:lnTo>
                    <a:pt x="69608" y="336550"/>
                  </a:lnTo>
                  <a:lnTo>
                    <a:pt x="64414" y="332892"/>
                  </a:lnTo>
                  <a:lnTo>
                    <a:pt x="60871" y="328256"/>
                  </a:lnTo>
                  <a:lnTo>
                    <a:pt x="60871" y="317550"/>
                  </a:lnTo>
                  <a:lnTo>
                    <a:pt x="61226" y="312394"/>
                  </a:lnTo>
                  <a:lnTo>
                    <a:pt x="61226" y="226745"/>
                  </a:lnTo>
                  <a:lnTo>
                    <a:pt x="104254" y="226745"/>
                  </a:lnTo>
                  <a:lnTo>
                    <a:pt x="88755" y="222817"/>
                  </a:lnTo>
                  <a:lnTo>
                    <a:pt x="71043" y="202453"/>
                  </a:lnTo>
                  <a:lnTo>
                    <a:pt x="63076" y="174513"/>
                  </a:lnTo>
                  <a:lnTo>
                    <a:pt x="61226" y="143903"/>
                  </a:lnTo>
                  <a:lnTo>
                    <a:pt x="68456" y="84499"/>
                  </a:lnTo>
                  <a:lnTo>
                    <a:pt x="75070" y="70573"/>
                  </a:lnTo>
                  <a:lnTo>
                    <a:pt x="61734" y="70573"/>
                  </a:lnTo>
                  <a:lnTo>
                    <a:pt x="61734" y="6426"/>
                  </a:lnTo>
                  <a:lnTo>
                    <a:pt x="58877" y="5765"/>
                  </a:lnTo>
                  <a:close/>
                </a:path>
                <a:path w="243839" h="351155">
                  <a:moveTo>
                    <a:pt x="89791" y="350761"/>
                  </a:moveTo>
                  <a:lnTo>
                    <a:pt x="83273" y="350761"/>
                  </a:lnTo>
                  <a:lnTo>
                    <a:pt x="86106" y="350786"/>
                  </a:lnTo>
                  <a:lnTo>
                    <a:pt x="89700" y="350786"/>
                  </a:lnTo>
                  <a:close/>
                </a:path>
                <a:path w="243839" h="351155">
                  <a:moveTo>
                    <a:pt x="104254" y="226745"/>
                  </a:moveTo>
                  <a:lnTo>
                    <a:pt x="61226" y="226745"/>
                  </a:lnTo>
                  <a:lnTo>
                    <a:pt x="68999" y="230339"/>
                  </a:lnTo>
                  <a:lnTo>
                    <a:pt x="79821" y="234711"/>
                  </a:lnTo>
                  <a:lnTo>
                    <a:pt x="91105" y="237678"/>
                  </a:lnTo>
                  <a:lnTo>
                    <a:pt x="103448" y="239367"/>
                  </a:lnTo>
                  <a:lnTo>
                    <a:pt x="117449" y="239903"/>
                  </a:lnTo>
                  <a:lnTo>
                    <a:pt x="161353" y="230695"/>
                  </a:lnTo>
                  <a:lnTo>
                    <a:pt x="119837" y="230695"/>
                  </a:lnTo>
                  <a:lnTo>
                    <a:pt x="104254" y="226745"/>
                  </a:lnTo>
                  <a:close/>
                </a:path>
                <a:path w="243839" h="351155">
                  <a:moveTo>
                    <a:pt x="205730" y="16878"/>
                  </a:moveTo>
                  <a:lnTo>
                    <a:pt x="140449" y="16878"/>
                  </a:lnTo>
                  <a:lnTo>
                    <a:pt x="170982" y="24858"/>
                  </a:lnTo>
                  <a:lnTo>
                    <a:pt x="192203" y="45870"/>
                  </a:lnTo>
                  <a:lnTo>
                    <a:pt x="204587" y="75519"/>
                  </a:lnTo>
                  <a:lnTo>
                    <a:pt x="208610" y="109410"/>
                  </a:lnTo>
                  <a:lnTo>
                    <a:pt x="202852" y="153178"/>
                  </a:lnTo>
                  <a:lnTo>
                    <a:pt x="185859" y="192112"/>
                  </a:lnTo>
                  <a:lnTo>
                    <a:pt x="158048" y="220017"/>
                  </a:lnTo>
                  <a:lnTo>
                    <a:pt x="119837" y="230695"/>
                  </a:lnTo>
                  <a:lnTo>
                    <a:pt x="161353" y="230695"/>
                  </a:lnTo>
                  <a:lnTo>
                    <a:pt x="167011" y="229509"/>
                  </a:lnTo>
                  <a:lnTo>
                    <a:pt x="207076" y="200994"/>
                  </a:lnTo>
                  <a:lnTo>
                    <a:pt x="233878" y="158362"/>
                  </a:lnTo>
                  <a:lnTo>
                    <a:pt x="243649" y="105613"/>
                  </a:lnTo>
                  <a:lnTo>
                    <a:pt x="237665" y="61636"/>
                  </a:lnTo>
                  <a:lnTo>
                    <a:pt x="220529" y="28384"/>
                  </a:lnTo>
                  <a:lnTo>
                    <a:pt x="205730" y="16878"/>
                  </a:lnTo>
                  <a:close/>
                </a:path>
                <a:path w="243839" h="351155">
                  <a:moveTo>
                    <a:pt x="157708" y="0"/>
                  </a:moveTo>
                  <a:lnTo>
                    <a:pt x="108189" y="14139"/>
                  </a:lnTo>
                  <a:lnTo>
                    <a:pt x="73063" y="50634"/>
                  </a:lnTo>
                  <a:lnTo>
                    <a:pt x="61734" y="70573"/>
                  </a:lnTo>
                  <a:lnTo>
                    <a:pt x="75070" y="70573"/>
                  </a:lnTo>
                  <a:lnTo>
                    <a:pt x="87107" y="45229"/>
                  </a:lnTo>
                  <a:lnTo>
                    <a:pt x="112624" y="23540"/>
                  </a:lnTo>
                  <a:lnTo>
                    <a:pt x="140449" y="16878"/>
                  </a:lnTo>
                  <a:lnTo>
                    <a:pt x="205730" y="16878"/>
                  </a:lnTo>
                  <a:lnTo>
                    <a:pt x="193468" y="7343"/>
                  </a:lnTo>
                  <a:lnTo>
                    <a:pt x="157708" y="0"/>
                  </a:lnTo>
                  <a:close/>
                </a:path>
              </a:pathLst>
            </a:custGeom>
            <a:solidFill>
              <a:srgbClr val="FFFFFF"/>
            </a:solidFill>
          </p:spPr>
          <p:txBody>
            <a:bodyPr wrap="square" lIns="0" tIns="0" rIns="0" bIns="0" rtlCol="0"/>
            <a:lstStyle/>
            <a:p>
              <a:endParaRPr/>
            </a:p>
          </p:txBody>
        </p:sp>
      </p:grpSp>
      <p:sp>
        <p:nvSpPr>
          <p:cNvPr id="28" name="TextBox 27">
            <a:extLst>
              <a:ext uri="{FF2B5EF4-FFF2-40B4-BE49-F238E27FC236}">
                <a16:creationId xmlns:a16="http://schemas.microsoft.com/office/drawing/2014/main" id="{E804AE5F-9676-5248-84AD-4A6DF9719A97}"/>
              </a:ext>
            </a:extLst>
          </p:cNvPr>
          <p:cNvSpPr txBox="1"/>
          <p:nvPr/>
        </p:nvSpPr>
        <p:spPr>
          <a:xfrm>
            <a:off x="1286376" y="5659206"/>
            <a:ext cx="9502587" cy="1101779"/>
          </a:xfrm>
          <a:prstGeom prst="rect">
            <a:avLst/>
          </a:prstGeom>
          <a:noFill/>
        </p:spPr>
        <p:txBody>
          <a:bodyPr wrap="square" lIns="121859" tIns="60930" rIns="121859" bIns="60930" rtlCol="0">
            <a:spAutoFit/>
          </a:bodyPr>
          <a:lstStyle/>
          <a:p>
            <a:pPr algn="ctr">
              <a:lnSpc>
                <a:spcPct val="90000"/>
              </a:lnSpc>
            </a:pPr>
            <a:r>
              <a:rPr lang="en-US" sz="4400" dirty="0">
                <a:solidFill>
                  <a:schemeClr val="bg1"/>
                </a:solidFill>
                <a:latin typeface="Perpetua"/>
                <a:cs typeface="Perpetua"/>
              </a:rPr>
              <a:t>The role of hydrogen in sustainable transport</a:t>
            </a:r>
          </a:p>
          <a:p>
            <a:pPr algn="ctr"/>
            <a:r>
              <a:rPr lang="en-US" sz="2400" dirty="0">
                <a:solidFill>
                  <a:schemeClr val="bg1"/>
                </a:solidFill>
                <a:latin typeface="Perpetua"/>
                <a:cs typeface="Perpetua"/>
              </a:rPr>
              <a:t>Institute of Directors, 26</a:t>
            </a:r>
            <a:r>
              <a:rPr lang="en-US" sz="2400" baseline="30000" dirty="0">
                <a:solidFill>
                  <a:schemeClr val="bg1"/>
                </a:solidFill>
                <a:latin typeface="Perpetua"/>
                <a:cs typeface="Perpetua"/>
              </a:rPr>
              <a:t>th</a:t>
            </a:r>
            <a:r>
              <a:rPr lang="en-US" sz="2400" dirty="0">
                <a:solidFill>
                  <a:schemeClr val="bg1"/>
                </a:solidFill>
                <a:latin typeface="Perpetua"/>
                <a:cs typeface="Perpetua"/>
              </a:rPr>
              <a:t> April 2023</a:t>
            </a:r>
          </a:p>
        </p:txBody>
      </p:sp>
      <p:pic>
        <p:nvPicPr>
          <p:cNvPr id="2" name="Picture 1" descr="A picture containing necklace, drawing&#10;&#10;Description automatically generated">
            <a:extLst>
              <a:ext uri="{FF2B5EF4-FFF2-40B4-BE49-F238E27FC236}">
                <a16:creationId xmlns:a16="http://schemas.microsoft.com/office/drawing/2014/main" id="{AB8BEC60-2873-888E-A80A-997516CCCF2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60000"/>
          <a:stretch/>
        </p:blipFill>
        <p:spPr>
          <a:xfrm>
            <a:off x="7325765" y="4227"/>
            <a:ext cx="4866235" cy="6853772"/>
          </a:xfrm>
          <a:prstGeom prst="rect">
            <a:avLst/>
          </a:prstGeom>
        </p:spPr>
      </p:pic>
    </p:spTree>
    <p:extLst>
      <p:ext uri="{BB962C8B-B14F-4D97-AF65-F5344CB8AC3E}">
        <p14:creationId xmlns:p14="http://schemas.microsoft.com/office/powerpoint/2010/main" val="780097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970699" y="4676998"/>
            <a:ext cx="6759223" cy="1706823"/>
          </a:xfrm>
          <a:prstGeom prst="rect">
            <a:avLst/>
          </a:prstGeom>
        </p:spPr>
        <p:txBody>
          <a:bodyPr lIns="91406" tIns="45701" rIns="91406" bIns="45701">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500" dirty="0">
                <a:latin typeface="Stone Sans II ITC Std Lt"/>
                <a:cs typeface="Stone Sans II ITC Std Lt"/>
              </a:rPr>
              <a:t>	</a:t>
            </a:r>
          </a:p>
        </p:txBody>
      </p:sp>
      <p:sp>
        <p:nvSpPr>
          <p:cNvPr id="7" name="TextBox 6"/>
          <p:cNvSpPr txBox="1"/>
          <p:nvPr/>
        </p:nvSpPr>
        <p:spPr>
          <a:xfrm>
            <a:off x="2619592" y="5844837"/>
            <a:ext cx="6952816" cy="461626"/>
          </a:xfrm>
          <a:prstGeom prst="rect">
            <a:avLst/>
          </a:prstGeom>
          <a:noFill/>
        </p:spPr>
        <p:txBody>
          <a:bodyPr wrap="square" lIns="91406" tIns="45701" rIns="91406" bIns="45701" rtlCol="0">
            <a:spAutoFit/>
          </a:bodyPr>
          <a:lstStyle/>
          <a:p>
            <a:pPr algn="ctr"/>
            <a:r>
              <a:rPr lang="en-US" sz="2400" dirty="0">
                <a:solidFill>
                  <a:srgbClr val="000000"/>
                </a:solidFill>
                <a:latin typeface="+mj-lt"/>
                <a:cs typeface="Perpetua"/>
              </a:rPr>
              <a:t>Typical supply chain cost curve</a:t>
            </a:r>
          </a:p>
        </p:txBody>
      </p:sp>
      <p:sp>
        <p:nvSpPr>
          <p:cNvPr id="10" name="TextBox 9"/>
          <p:cNvSpPr txBox="1"/>
          <p:nvPr/>
        </p:nvSpPr>
        <p:spPr>
          <a:xfrm>
            <a:off x="9040069" y="3765956"/>
            <a:ext cx="2996707" cy="830958"/>
          </a:xfrm>
          <a:prstGeom prst="rect">
            <a:avLst/>
          </a:prstGeom>
          <a:solidFill>
            <a:schemeClr val="bg1"/>
          </a:solidFill>
        </p:spPr>
        <p:txBody>
          <a:bodyPr wrap="square" lIns="91406" tIns="45701" rIns="91406" bIns="45701" rtlCol="0">
            <a:spAutoFit/>
          </a:bodyPr>
          <a:lstStyle/>
          <a:p>
            <a:pPr algn="ctr"/>
            <a:r>
              <a:rPr lang="en-US" sz="2400" dirty="0">
                <a:solidFill>
                  <a:srgbClr val="000000"/>
                </a:solidFill>
                <a:latin typeface="+mj-lt"/>
                <a:cs typeface="Perpetua"/>
              </a:rPr>
              <a:t>Reward</a:t>
            </a:r>
          </a:p>
          <a:p>
            <a:pPr algn="ctr"/>
            <a:r>
              <a:rPr lang="en-US" sz="2400" dirty="0">
                <a:solidFill>
                  <a:srgbClr val="000000"/>
                </a:solidFill>
                <a:latin typeface="+mj-lt"/>
                <a:cs typeface="Perpetua"/>
              </a:rPr>
              <a:t>of efficiency</a:t>
            </a:r>
          </a:p>
        </p:txBody>
      </p:sp>
      <p:sp>
        <p:nvSpPr>
          <p:cNvPr id="11" name="TextBox 10"/>
          <p:cNvSpPr txBox="1"/>
          <p:nvPr/>
        </p:nvSpPr>
        <p:spPr>
          <a:xfrm>
            <a:off x="1552173" y="3679757"/>
            <a:ext cx="2100898" cy="1274157"/>
          </a:xfrm>
          <a:prstGeom prst="rect">
            <a:avLst/>
          </a:prstGeom>
          <a:noFill/>
        </p:spPr>
        <p:txBody>
          <a:bodyPr wrap="square" lIns="91406" tIns="45701" rIns="91406" bIns="45701" rtlCol="0">
            <a:spAutoFit/>
          </a:bodyPr>
          <a:lstStyle/>
          <a:p>
            <a:pPr>
              <a:lnSpc>
                <a:spcPct val="120000"/>
              </a:lnSpc>
              <a:spcAft>
                <a:spcPts val="2400"/>
              </a:spcAft>
            </a:pPr>
            <a:r>
              <a:rPr lang="en-US" sz="2400" dirty="0">
                <a:solidFill>
                  <a:srgbClr val="000000"/>
                </a:solidFill>
                <a:latin typeface="+mj-lt"/>
                <a:cs typeface="Perpetua"/>
              </a:rPr>
              <a:t>Selling service -</a:t>
            </a:r>
          </a:p>
          <a:p>
            <a:pPr>
              <a:lnSpc>
                <a:spcPct val="120000"/>
              </a:lnSpc>
            </a:pPr>
            <a:r>
              <a:rPr lang="en-US" sz="2400" dirty="0">
                <a:solidFill>
                  <a:srgbClr val="000000"/>
                </a:solidFill>
                <a:latin typeface="+mj-lt"/>
                <a:cs typeface="Perpetua"/>
              </a:rPr>
              <a:t>Selling cars -</a:t>
            </a:r>
          </a:p>
        </p:txBody>
      </p:sp>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8829" t="27627" r="20242" b="26457"/>
          <a:stretch/>
        </p:blipFill>
        <p:spPr bwMode="auto">
          <a:xfrm>
            <a:off x="3606065" y="1984350"/>
            <a:ext cx="5988655" cy="3817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a:extLst>
              <a:ext uri="{FF2B5EF4-FFF2-40B4-BE49-F238E27FC236}">
                <a16:creationId xmlns:a16="http://schemas.microsoft.com/office/drawing/2014/main" id="{EDAC1334-EACC-4473-A785-A45FF739B5BC}"/>
              </a:ext>
            </a:extLst>
          </p:cNvPr>
          <p:cNvSpPr txBox="1"/>
          <p:nvPr/>
        </p:nvSpPr>
        <p:spPr>
          <a:xfrm>
            <a:off x="1724224" y="1269710"/>
            <a:ext cx="9250744" cy="1169551"/>
          </a:xfrm>
          <a:prstGeom prst="rect">
            <a:avLst/>
          </a:prstGeom>
          <a:noFill/>
        </p:spPr>
        <p:txBody>
          <a:bodyPr wrap="square" rtlCol="0">
            <a:spAutoFit/>
          </a:bodyPr>
          <a:lstStyle/>
          <a:p>
            <a:pPr>
              <a:lnSpc>
                <a:spcPct val="150000"/>
              </a:lnSpc>
              <a:buClr>
                <a:srgbClr val="EDA157"/>
              </a:buClr>
            </a:pPr>
            <a:r>
              <a:rPr lang="en-GB" sz="2400" dirty="0">
                <a:latin typeface="+mj-lt"/>
                <a:cs typeface="Perpetua"/>
              </a:rPr>
              <a:t>Vehicle as a product – price to customer based on build costs</a:t>
            </a:r>
          </a:p>
          <a:p>
            <a:pPr>
              <a:lnSpc>
                <a:spcPct val="150000"/>
              </a:lnSpc>
              <a:buClr>
                <a:srgbClr val="EDA157"/>
              </a:buClr>
            </a:pPr>
            <a:r>
              <a:rPr lang="en-GB" sz="2400" dirty="0">
                <a:latin typeface="+mj-lt"/>
                <a:cs typeface="Perpetua"/>
              </a:rPr>
              <a:t>Vehicle as a service  </a:t>
            </a:r>
            <a:r>
              <a:rPr lang="en-GB" sz="1000" dirty="0">
                <a:latin typeface="+mj-lt"/>
                <a:cs typeface="Perpetua"/>
              </a:rPr>
              <a:t> </a:t>
            </a:r>
            <a:r>
              <a:rPr lang="en-GB" sz="2400" dirty="0">
                <a:latin typeface="+mj-lt"/>
                <a:cs typeface="Perpetua"/>
              </a:rPr>
              <a:t>– price to customer based on total lifetime cost</a:t>
            </a:r>
          </a:p>
        </p:txBody>
      </p:sp>
      <p:pic>
        <p:nvPicPr>
          <p:cNvPr id="16" name="Picture 6" descr="A picture containing indoor, necklace, black, wire&#10;&#10;Description generated with very high confidence">
            <a:extLst>
              <a:ext uri="{FF2B5EF4-FFF2-40B4-BE49-F238E27FC236}">
                <a16:creationId xmlns:a16="http://schemas.microsoft.com/office/drawing/2014/main" id="{EB792536-5412-4A1D-BA78-8321A799E3C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32361" y="-36763"/>
            <a:ext cx="4883424" cy="6894763"/>
          </a:xfrm>
          <a:prstGeom prst="rect">
            <a:avLst/>
          </a:prstGeom>
        </p:spPr>
      </p:pic>
      <p:pic>
        <p:nvPicPr>
          <p:cNvPr id="14" name="Picture 2">
            <a:extLst>
              <a:ext uri="{FF2B5EF4-FFF2-40B4-BE49-F238E27FC236}">
                <a16:creationId xmlns:a16="http://schemas.microsoft.com/office/drawing/2014/main" id="{79EE748C-D3DC-449B-A94A-4B95BABE20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9559" y="787859"/>
            <a:ext cx="1594152" cy="246789"/>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id="{DCC2D3F3-F0D4-30E3-3788-9D24E5C1E35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6200000">
            <a:off x="-376662" y="4865737"/>
            <a:ext cx="1267749" cy="179032"/>
          </a:xfrm>
          <a:prstGeom prst="rect">
            <a:avLst/>
          </a:prstGeom>
          <a:noFill/>
          <a:ln>
            <a:noFill/>
          </a:ln>
        </p:spPr>
      </p:pic>
      <p:sp>
        <p:nvSpPr>
          <p:cNvPr id="3" name="Rectangle 2">
            <a:extLst>
              <a:ext uri="{FF2B5EF4-FFF2-40B4-BE49-F238E27FC236}">
                <a16:creationId xmlns:a16="http://schemas.microsoft.com/office/drawing/2014/main" id="{DF088770-6B58-9F46-E6BA-73C4E7AA3713}"/>
              </a:ext>
            </a:extLst>
          </p:cNvPr>
          <p:cNvSpPr/>
          <p:nvPr/>
        </p:nvSpPr>
        <p:spPr>
          <a:xfrm>
            <a:off x="-7497" y="0"/>
            <a:ext cx="520700" cy="6858000"/>
          </a:xfrm>
          <a:prstGeom prst="rect">
            <a:avLst/>
          </a:prstGeom>
          <a:solidFill>
            <a:srgbClr val="179EA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D4B9A1E-E274-5239-E1D4-0F05C743BE55}"/>
              </a:ext>
            </a:extLst>
          </p:cNvPr>
          <p:cNvCxnSpPr>
            <a:cxnSpLocks/>
          </p:cNvCxnSpPr>
          <p:nvPr/>
        </p:nvCxnSpPr>
        <p:spPr>
          <a:xfrm>
            <a:off x="233027" y="2907186"/>
            <a:ext cx="0" cy="1237957"/>
          </a:xfrm>
          <a:prstGeom prst="line">
            <a:avLst/>
          </a:prstGeom>
          <a:ln>
            <a:solidFill>
              <a:srgbClr val="179EA7"/>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64263F8-5103-F686-4D4D-3E371B7C1EC6}"/>
              </a:ext>
            </a:extLst>
          </p:cNvPr>
          <p:cNvSpPr txBox="1"/>
          <p:nvPr/>
        </p:nvSpPr>
        <p:spPr>
          <a:xfrm rot="16200000">
            <a:off x="-694771" y="2024188"/>
            <a:ext cx="1847695" cy="307777"/>
          </a:xfrm>
          <a:prstGeom prst="rect">
            <a:avLst/>
          </a:prstGeom>
          <a:noFill/>
        </p:spPr>
        <p:txBody>
          <a:bodyPr wrap="square" rtlCol="0">
            <a:spAutoFit/>
          </a:bodyPr>
          <a:lstStyle/>
          <a:p>
            <a:pPr algn="ctr"/>
            <a:r>
              <a:rPr lang="en-US" sz="1400" spc="100" dirty="0">
                <a:latin typeface="+mj-lt"/>
                <a:ea typeface="Kaiti TC" panose="02010600040101010101" pitchFamily="2" charset="-120"/>
              </a:rPr>
              <a:t>April 2023</a:t>
            </a:r>
          </a:p>
        </p:txBody>
      </p:sp>
      <p:sp>
        <p:nvSpPr>
          <p:cNvPr id="17" name="Rectangle 16">
            <a:extLst>
              <a:ext uri="{FF2B5EF4-FFF2-40B4-BE49-F238E27FC236}">
                <a16:creationId xmlns:a16="http://schemas.microsoft.com/office/drawing/2014/main" id="{0337F480-E149-C80E-236C-E2AEB293E9E6}"/>
              </a:ext>
            </a:extLst>
          </p:cNvPr>
          <p:cNvSpPr/>
          <p:nvPr/>
        </p:nvSpPr>
        <p:spPr>
          <a:xfrm>
            <a:off x="838199" y="541139"/>
            <a:ext cx="7874213" cy="553998"/>
          </a:xfrm>
          <a:prstGeom prst="rect">
            <a:avLst/>
          </a:prstGeom>
        </p:spPr>
        <p:txBody>
          <a:bodyPr wrap="square">
            <a:spAutoFit/>
          </a:bodyPr>
          <a:lstStyle/>
          <a:p>
            <a:pPr>
              <a:lnSpc>
                <a:spcPts val="3200"/>
              </a:lnSpc>
            </a:pPr>
            <a:r>
              <a:rPr lang="en-US" sz="4000" dirty="0">
                <a:solidFill>
                  <a:srgbClr val="287D96"/>
                </a:solidFill>
                <a:latin typeface="Perpetua" panose="02020502060401020303" pitchFamily="18" charset="0"/>
              </a:rPr>
              <a:t>Eliminating the economic barrier</a:t>
            </a:r>
          </a:p>
        </p:txBody>
      </p:sp>
    </p:spTree>
    <p:extLst>
      <p:ext uri="{BB962C8B-B14F-4D97-AF65-F5344CB8AC3E}">
        <p14:creationId xmlns:p14="http://schemas.microsoft.com/office/powerpoint/2010/main" val="1987505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56062D-FE61-2A65-D966-4006484663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376662" y="4865737"/>
            <a:ext cx="1267749" cy="179032"/>
          </a:xfrm>
          <a:prstGeom prst="rect">
            <a:avLst/>
          </a:prstGeom>
          <a:noFill/>
          <a:ln>
            <a:noFill/>
          </a:ln>
        </p:spPr>
      </p:pic>
      <p:sp>
        <p:nvSpPr>
          <p:cNvPr id="7" name="Rectangle 6">
            <a:extLst>
              <a:ext uri="{FF2B5EF4-FFF2-40B4-BE49-F238E27FC236}">
                <a16:creationId xmlns:a16="http://schemas.microsoft.com/office/drawing/2014/main" id="{A86AC1A3-3FA7-EAE4-97C3-DCA735683DB7}"/>
              </a:ext>
            </a:extLst>
          </p:cNvPr>
          <p:cNvSpPr/>
          <p:nvPr/>
        </p:nvSpPr>
        <p:spPr>
          <a:xfrm>
            <a:off x="-7497" y="0"/>
            <a:ext cx="520700" cy="6858000"/>
          </a:xfrm>
          <a:prstGeom prst="rect">
            <a:avLst/>
          </a:prstGeom>
          <a:solidFill>
            <a:srgbClr val="179EA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3462445-1B87-FE13-D864-9E3C4D425B1F}"/>
              </a:ext>
            </a:extLst>
          </p:cNvPr>
          <p:cNvCxnSpPr>
            <a:cxnSpLocks/>
          </p:cNvCxnSpPr>
          <p:nvPr/>
        </p:nvCxnSpPr>
        <p:spPr>
          <a:xfrm>
            <a:off x="233027" y="2907186"/>
            <a:ext cx="0" cy="1237957"/>
          </a:xfrm>
          <a:prstGeom prst="line">
            <a:avLst/>
          </a:prstGeom>
          <a:ln>
            <a:solidFill>
              <a:srgbClr val="179EA7"/>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79A9815-531D-B5A6-7DAA-EDA64618FE84}"/>
              </a:ext>
            </a:extLst>
          </p:cNvPr>
          <p:cNvSpPr txBox="1"/>
          <p:nvPr/>
        </p:nvSpPr>
        <p:spPr>
          <a:xfrm rot="16200000">
            <a:off x="-694771" y="2024188"/>
            <a:ext cx="1847695" cy="307777"/>
          </a:xfrm>
          <a:prstGeom prst="rect">
            <a:avLst/>
          </a:prstGeom>
          <a:noFill/>
        </p:spPr>
        <p:txBody>
          <a:bodyPr wrap="square" rtlCol="0">
            <a:spAutoFit/>
          </a:bodyPr>
          <a:lstStyle/>
          <a:p>
            <a:pPr algn="ctr"/>
            <a:r>
              <a:rPr lang="en-US" sz="1400" spc="100" dirty="0">
                <a:latin typeface="+mj-lt"/>
                <a:ea typeface="Kaiti TC" panose="02010600040101010101" pitchFamily="2" charset="-120"/>
              </a:rPr>
              <a:t>April 2023</a:t>
            </a:r>
          </a:p>
        </p:txBody>
      </p:sp>
      <p:pic>
        <p:nvPicPr>
          <p:cNvPr id="14" name="Picture 13">
            <a:extLst>
              <a:ext uri="{FF2B5EF4-FFF2-40B4-BE49-F238E27FC236}">
                <a16:creationId xmlns:a16="http://schemas.microsoft.com/office/drawing/2014/main" id="{7925EB82-0848-FE20-5022-911829017C9C}"/>
              </a:ext>
            </a:extLst>
          </p:cNvPr>
          <p:cNvPicPr>
            <a:picLocks noChangeAspect="1"/>
          </p:cNvPicPr>
          <p:nvPr/>
        </p:nvPicPr>
        <p:blipFill rotWithShape="1">
          <a:blip r:embed="rId4"/>
          <a:srcRect b="16375"/>
          <a:stretch/>
        </p:blipFill>
        <p:spPr>
          <a:xfrm>
            <a:off x="1685613" y="1254229"/>
            <a:ext cx="9027983" cy="5603771"/>
          </a:xfrm>
          <a:prstGeom prst="rect">
            <a:avLst/>
          </a:prstGeom>
        </p:spPr>
      </p:pic>
      <p:sp>
        <p:nvSpPr>
          <p:cNvPr id="15" name="Rectangle 14">
            <a:extLst>
              <a:ext uri="{FF2B5EF4-FFF2-40B4-BE49-F238E27FC236}">
                <a16:creationId xmlns:a16="http://schemas.microsoft.com/office/drawing/2014/main" id="{8582559A-EA89-560C-A48C-DF17E70FCEC1}"/>
              </a:ext>
            </a:extLst>
          </p:cNvPr>
          <p:cNvSpPr/>
          <p:nvPr/>
        </p:nvSpPr>
        <p:spPr>
          <a:xfrm>
            <a:off x="838199" y="541139"/>
            <a:ext cx="4902201" cy="553998"/>
          </a:xfrm>
          <a:prstGeom prst="rect">
            <a:avLst/>
          </a:prstGeom>
        </p:spPr>
        <p:txBody>
          <a:bodyPr wrap="square">
            <a:spAutoFit/>
          </a:bodyPr>
          <a:lstStyle/>
          <a:p>
            <a:pPr>
              <a:lnSpc>
                <a:spcPts val="3200"/>
              </a:lnSpc>
            </a:pPr>
            <a:r>
              <a:rPr lang="en-US" sz="4000" dirty="0">
                <a:solidFill>
                  <a:srgbClr val="287D96"/>
                </a:solidFill>
                <a:latin typeface="Perpetua" panose="02020502060401020303" pitchFamily="18" charset="0"/>
              </a:rPr>
              <a:t>The hydrogen ‘rainbow’</a:t>
            </a:r>
          </a:p>
        </p:txBody>
      </p:sp>
      <p:pic>
        <p:nvPicPr>
          <p:cNvPr id="16" name="Picture 6" descr="A picture containing indoor, necklace, black, wire&#10;&#10;Description generated with very high confidence">
            <a:extLst>
              <a:ext uri="{FF2B5EF4-FFF2-40B4-BE49-F238E27FC236}">
                <a16:creationId xmlns:a16="http://schemas.microsoft.com/office/drawing/2014/main" id="{2370A342-7096-05E4-BDAF-D31C3CAF23F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32361" y="-36763"/>
            <a:ext cx="4883424" cy="6894763"/>
          </a:xfrm>
          <a:prstGeom prst="rect">
            <a:avLst/>
          </a:prstGeom>
        </p:spPr>
      </p:pic>
      <p:pic>
        <p:nvPicPr>
          <p:cNvPr id="17" name="Picture 2">
            <a:extLst>
              <a:ext uri="{FF2B5EF4-FFF2-40B4-BE49-F238E27FC236}">
                <a16:creationId xmlns:a16="http://schemas.microsoft.com/office/drawing/2014/main" id="{99568F65-AC6F-1FFF-74EA-0CCD8B7211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99559" y="787859"/>
            <a:ext cx="1594152" cy="2467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58114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taGreyDoorsUp.png"/>
          <p:cNvPicPr>
            <a:picLocks noChangeAspect="1"/>
          </p:cNvPicPr>
          <p:nvPr/>
        </p:nvPicPr>
        <p:blipFill rotWithShape="1">
          <a:blip r:embed="rId3">
            <a:extLst>
              <a:ext uri="{28A0092B-C50C-407E-A947-70E740481C1C}">
                <a14:useLocalDpi xmlns:a14="http://schemas.microsoft.com/office/drawing/2010/main" val="0"/>
              </a:ext>
            </a:extLst>
          </a:blip>
          <a:srcRect t="11138" b="4885"/>
          <a:stretch/>
        </p:blipFill>
        <p:spPr>
          <a:xfrm>
            <a:off x="-3921" y="0"/>
            <a:ext cx="12239995" cy="6858000"/>
          </a:xfrm>
          <a:prstGeom prst="rect">
            <a:avLst/>
          </a:prstGeom>
        </p:spPr>
      </p:pic>
      <p:pic>
        <p:nvPicPr>
          <p:cNvPr id="389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7428" y="5908928"/>
            <a:ext cx="863488" cy="8636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89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4672" y="5908728"/>
            <a:ext cx="928404" cy="864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89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3793" y="5908728"/>
            <a:ext cx="1016530" cy="864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89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8795" y="5908728"/>
            <a:ext cx="1212671" cy="864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892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5815" y="5953728"/>
            <a:ext cx="2623629" cy="774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892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4170" y="5908728"/>
            <a:ext cx="1193262" cy="864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1" name="Text Box 13">
            <a:extLst>
              <a:ext uri="{FF2B5EF4-FFF2-40B4-BE49-F238E27FC236}">
                <a16:creationId xmlns:a16="http://schemas.microsoft.com/office/drawing/2014/main" id="{B5FAD588-BE67-B545-8286-F23693D14F1D}"/>
              </a:ext>
            </a:extLst>
          </p:cNvPr>
          <p:cNvSpPr txBox="1">
            <a:spLocks noChangeArrowheads="1"/>
          </p:cNvSpPr>
          <p:nvPr/>
        </p:nvSpPr>
        <p:spPr bwMode="auto">
          <a:xfrm>
            <a:off x="6788794" y="8218"/>
            <a:ext cx="5449893" cy="2402966"/>
          </a:xfrm>
          <a:prstGeom prst="rect">
            <a:avLst/>
          </a:prstGeom>
          <a:solidFill>
            <a:schemeClr val="bg1">
              <a:lumMod val="75000"/>
              <a:alpha val="59000"/>
            </a:schemeClr>
          </a:solidFill>
          <a:ln w="9525">
            <a:noFill/>
            <a:miter lim="800000"/>
            <a:headEnd/>
            <a:tailEnd/>
          </a:ln>
          <a:effectLst/>
        </p:spPr>
        <p:txBody>
          <a:bodyPr wrap="square">
            <a:spAutoFit/>
          </a:bodyPr>
          <a:lstStyle/>
          <a:p>
            <a:pPr marR="6770" algn="r">
              <a:lnSpc>
                <a:spcPct val="107500"/>
              </a:lnSpc>
            </a:pPr>
            <a:r>
              <a:rPr lang="en-GB" sz="2800" dirty="0">
                <a:solidFill>
                  <a:schemeClr val="bg1"/>
                </a:solidFill>
                <a:latin typeface="Perpetua"/>
                <a:cs typeface="Perpetua"/>
              </a:rPr>
              <a:t>“You never change things by fighting the existing reality.  To change something, build a new model that makes the existing model obsolete.”</a:t>
            </a:r>
          </a:p>
          <a:p>
            <a:pPr marR="6770" algn="r">
              <a:lnSpc>
                <a:spcPct val="107500"/>
              </a:lnSpc>
            </a:pPr>
            <a:r>
              <a:rPr lang="en-GB" sz="2800" dirty="0">
                <a:solidFill>
                  <a:schemeClr val="bg1"/>
                </a:solidFill>
                <a:latin typeface="Perpetua"/>
                <a:cs typeface="Perpetua"/>
              </a:rPr>
              <a:t> </a:t>
            </a:r>
            <a:r>
              <a:rPr lang="en-GB" sz="2800" i="1" dirty="0">
                <a:solidFill>
                  <a:schemeClr val="bg1"/>
                </a:solidFill>
                <a:latin typeface="Perpetua"/>
                <a:cs typeface="Perpetua"/>
              </a:rPr>
              <a:t>Buckminster Fuller</a:t>
            </a:r>
            <a:endParaRPr lang="en-GB" sz="2800" dirty="0">
              <a:solidFill>
                <a:schemeClr val="bg1"/>
              </a:solidFill>
              <a:latin typeface="Perpetua"/>
              <a:ea typeface="Source Sans Pro" panose="020B0503030403020204" pitchFamily="34" charset="0"/>
              <a:cs typeface="Perpetua"/>
            </a:endParaRPr>
          </a:p>
        </p:txBody>
      </p:sp>
      <p:pic>
        <p:nvPicPr>
          <p:cNvPr id="2" name="Picture 1">
            <a:extLst>
              <a:ext uri="{FF2B5EF4-FFF2-40B4-BE49-F238E27FC236}">
                <a16:creationId xmlns:a16="http://schemas.microsoft.com/office/drawing/2014/main" id="{81B0B5FA-2857-F7FC-4A1D-0414F385437C}"/>
              </a:ext>
            </a:extLst>
          </p:cNvPr>
          <p:cNvPicPr>
            <a:picLocks noChangeAspect="1"/>
          </p:cNvPicPr>
          <p:nvPr/>
        </p:nvPicPr>
        <p:blipFill rotWithShape="1">
          <a:blip r:embed="rId10">
            <a:extLst>
              <a:ext uri="{28A0092B-C50C-407E-A947-70E740481C1C}">
                <a14:useLocalDpi xmlns:a14="http://schemas.microsoft.com/office/drawing/2010/main"/>
              </a:ext>
            </a:extLst>
          </a:blip>
          <a:srcRect l="8714" r="8486"/>
          <a:stretch/>
        </p:blipFill>
        <p:spPr>
          <a:xfrm>
            <a:off x="1591781" y="5908728"/>
            <a:ext cx="2722665" cy="864000"/>
          </a:xfrm>
          <a:prstGeom prst="rect">
            <a:avLst/>
          </a:prstGeom>
          <a:noFill/>
        </p:spPr>
      </p:pic>
      <p:pic>
        <p:nvPicPr>
          <p:cNvPr id="4" name="Picture 3" descr="A picture containing necklace, drawing&#10;&#10;Description automatically generated">
            <a:extLst>
              <a:ext uri="{FF2B5EF4-FFF2-40B4-BE49-F238E27FC236}">
                <a16:creationId xmlns:a16="http://schemas.microsoft.com/office/drawing/2014/main" id="{92D9620F-E28A-F8E8-4ADC-350BB1B17A2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60000"/>
          <a:stretch/>
        </p:blipFill>
        <p:spPr>
          <a:xfrm>
            <a:off x="7325765" y="4227"/>
            <a:ext cx="4866235" cy="6853772"/>
          </a:xfrm>
          <a:prstGeom prst="rect">
            <a:avLst/>
          </a:prstGeom>
        </p:spPr>
      </p:pic>
    </p:spTree>
    <p:extLst>
      <p:ext uri="{BB962C8B-B14F-4D97-AF65-F5344CB8AC3E}">
        <p14:creationId xmlns:p14="http://schemas.microsoft.com/office/powerpoint/2010/main" val="4086522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07179" y="5793094"/>
            <a:ext cx="246104" cy="400051"/>
          </a:xfrm>
          <a:prstGeom prst="rect">
            <a:avLst/>
          </a:prstGeom>
          <a:noFill/>
        </p:spPr>
        <p:txBody>
          <a:bodyPr wrap="none" lIns="121862" tIns="60931" rIns="121862" bIns="60931" rtlCol="0">
            <a:spAutoFit/>
          </a:bodyPr>
          <a:lstStyle/>
          <a:p>
            <a:endParaRPr lang="en-US" dirty="0"/>
          </a:p>
        </p:txBody>
      </p:sp>
      <p:sp>
        <p:nvSpPr>
          <p:cNvPr id="9" name="Text Placeholder 2">
            <a:extLst>
              <a:ext uri="{FF2B5EF4-FFF2-40B4-BE49-F238E27FC236}">
                <a16:creationId xmlns:a16="http://schemas.microsoft.com/office/drawing/2014/main" id="{EDE03DAE-5BC0-4ECD-9DD8-42BD59E39FCE}"/>
              </a:ext>
            </a:extLst>
          </p:cNvPr>
          <p:cNvSpPr txBox="1">
            <a:spLocks/>
          </p:cNvSpPr>
          <p:nvPr/>
        </p:nvSpPr>
        <p:spPr>
          <a:xfrm>
            <a:off x="684547" y="4571622"/>
            <a:ext cx="6661913" cy="276999"/>
          </a:xfrm>
          <a:prstGeom prst="rect">
            <a:avLst/>
          </a:prstGeom>
        </p:spPr>
        <p:txBody>
          <a:bodyPr wrap="square" lIns="0" tIns="0" rIns="0" bIns="0">
            <a:spAutoFit/>
          </a:bodyPr>
          <a:lstStyle>
            <a:lvl1pPr marL="0">
              <a:defRPr sz="900"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30291" indent="-230291"/>
            <a:endParaRPr lang="en-US" dirty="0"/>
          </a:p>
          <a:p>
            <a:pPr marL="230291" indent="-230291">
              <a:spcAft>
                <a:spcPts val="800"/>
              </a:spcAft>
              <a:buFont typeface="Arial" panose="020B0604020202020204" pitchFamily="34" charset="0"/>
              <a:buChar char="•"/>
            </a:pPr>
            <a:endParaRPr lang="en-GB" dirty="0">
              <a:latin typeface="Calibri Light"/>
              <a:cs typeface="Calibri Light"/>
            </a:endParaRPr>
          </a:p>
        </p:txBody>
      </p:sp>
      <p:pic>
        <p:nvPicPr>
          <p:cNvPr id="6" name="Picture 5" descr="Screen Shot 2021-04-20 at 23.15.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445" y="-5576"/>
            <a:ext cx="5400000" cy="3861220"/>
          </a:xfrm>
          <a:prstGeom prst="rect">
            <a:avLst/>
          </a:prstGeom>
        </p:spPr>
      </p:pic>
      <p:sp>
        <p:nvSpPr>
          <p:cNvPr id="10" name="TextBox 9">
            <a:extLst>
              <a:ext uri="{FF2B5EF4-FFF2-40B4-BE49-F238E27FC236}">
                <a16:creationId xmlns:a16="http://schemas.microsoft.com/office/drawing/2014/main" id="{A741C53F-2869-984D-BE79-096DF89B83A7}"/>
              </a:ext>
            </a:extLst>
          </p:cNvPr>
          <p:cNvSpPr txBox="1"/>
          <p:nvPr/>
        </p:nvSpPr>
        <p:spPr>
          <a:xfrm>
            <a:off x="6481805" y="268844"/>
            <a:ext cx="4606706" cy="1231048"/>
          </a:xfrm>
          <a:prstGeom prst="rect">
            <a:avLst/>
          </a:prstGeom>
          <a:noFill/>
        </p:spPr>
        <p:txBody>
          <a:bodyPr wrap="square" lIns="121862" tIns="60931" rIns="121862" bIns="60931" rtlCol="0">
            <a:spAutoFit/>
          </a:bodyPr>
          <a:lstStyle/>
          <a:p>
            <a:pPr algn="ctr"/>
            <a:r>
              <a:rPr lang="en-US" sz="2400" dirty="0">
                <a:solidFill>
                  <a:srgbClr val="287D96"/>
                </a:solidFill>
                <a:latin typeface="Perpetua"/>
                <a:cs typeface="Perpetua"/>
              </a:rPr>
              <a:t>Camille </a:t>
            </a:r>
            <a:r>
              <a:rPr lang="en-US" sz="2400" dirty="0" err="1">
                <a:solidFill>
                  <a:srgbClr val="287D96"/>
                </a:solidFill>
                <a:latin typeface="Perpetua"/>
                <a:cs typeface="Perpetua"/>
              </a:rPr>
              <a:t>Jenatzy</a:t>
            </a:r>
            <a:r>
              <a:rPr lang="en-US" sz="2400" dirty="0">
                <a:solidFill>
                  <a:srgbClr val="287D96"/>
                </a:solidFill>
                <a:latin typeface="Perpetua"/>
                <a:cs typeface="Perpetua"/>
              </a:rPr>
              <a:t> in La Jamais </a:t>
            </a:r>
            <a:r>
              <a:rPr lang="en-US" sz="2400" dirty="0" err="1">
                <a:solidFill>
                  <a:srgbClr val="287D96"/>
                </a:solidFill>
                <a:latin typeface="Perpetua"/>
                <a:cs typeface="Perpetua"/>
              </a:rPr>
              <a:t>Contente</a:t>
            </a:r>
            <a:r>
              <a:rPr lang="en-US" sz="2400" dirty="0">
                <a:solidFill>
                  <a:srgbClr val="287D96"/>
                </a:solidFill>
                <a:latin typeface="Perpetua"/>
                <a:cs typeface="Perpetua"/>
              </a:rPr>
              <a:t>, a BEV, breaking the Land Speed Record at 105km/h in 1899</a:t>
            </a:r>
          </a:p>
        </p:txBody>
      </p:sp>
      <p:sp>
        <p:nvSpPr>
          <p:cNvPr id="11" name="TextBox 10">
            <a:extLst>
              <a:ext uri="{FF2B5EF4-FFF2-40B4-BE49-F238E27FC236}">
                <a16:creationId xmlns:a16="http://schemas.microsoft.com/office/drawing/2014/main" id="{A741C53F-2869-984D-BE79-096DF89B83A7}"/>
              </a:ext>
            </a:extLst>
          </p:cNvPr>
          <p:cNvSpPr txBox="1"/>
          <p:nvPr/>
        </p:nvSpPr>
        <p:spPr>
          <a:xfrm>
            <a:off x="7592610" y="6204208"/>
            <a:ext cx="3825235" cy="492384"/>
          </a:xfrm>
          <a:prstGeom prst="rect">
            <a:avLst/>
          </a:prstGeom>
          <a:noFill/>
        </p:spPr>
        <p:txBody>
          <a:bodyPr wrap="square" lIns="121862" tIns="60931" rIns="121862" bIns="60931" rtlCol="0">
            <a:spAutoFit/>
          </a:bodyPr>
          <a:lstStyle/>
          <a:p>
            <a:pPr algn="ctr"/>
            <a:r>
              <a:rPr lang="en-US" sz="2400" dirty="0">
                <a:solidFill>
                  <a:srgbClr val="287D96"/>
                </a:solidFill>
                <a:latin typeface="Perpetua"/>
                <a:cs typeface="Perpetua"/>
              </a:rPr>
              <a:t>Mercedes Benz </a:t>
            </a:r>
            <a:r>
              <a:rPr lang="en-US" sz="2400" dirty="0" err="1">
                <a:solidFill>
                  <a:srgbClr val="287D96"/>
                </a:solidFill>
                <a:latin typeface="Perpetua"/>
                <a:cs typeface="Perpetua"/>
              </a:rPr>
              <a:t>Necar</a:t>
            </a:r>
            <a:r>
              <a:rPr lang="en-US" sz="2400" dirty="0">
                <a:solidFill>
                  <a:srgbClr val="287D96"/>
                </a:solidFill>
                <a:latin typeface="Perpetua"/>
                <a:cs typeface="Perpetua"/>
              </a:rPr>
              <a:t> 1, 1994</a:t>
            </a:r>
          </a:p>
        </p:txBody>
      </p:sp>
      <p:pic>
        <p:nvPicPr>
          <p:cNvPr id="2" name="Picture 1" descr="Screen Shot 2021-06-10 at 09.35.2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7069" y="4889288"/>
            <a:ext cx="9000000" cy="1194210"/>
          </a:xfrm>
          <a:prstGeom prst="rect">
            <a:avLst/>
          </a:prstGeom>
        </p:spPr>
      </p:pic>
      <p:pic>
        <p:nvPicPr>
          <p:cNvPr id="3" name="Picture 2" descr="Screen Shot 2021-04-20 at 23.10.3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5227" y="2254771"/>
            <a:ext cx="5400000" cy="3363646"/>
          </a:xfrm>
          <a:prstGeom prst="rect">
            <a:avLst/>
          </a:prstGeom>
        </p:spPr>
      </p:pic>
      <p:pic>
        <p:nvPicPr>
          <p:cNvPr id="4" name="Picture 3">
            <a:extLst>
              <a:ext uri="{FF2B5EF4-FFF2-40B4-BE49-F238E27FC236}">
                <a16:creationId xmlns:a16="http://schemas.microsoft.com/office/drawing/2014/main" id="{9465B9F3-D3B5-49C0-7AB2-D05BFDCD17B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6200000">
            <a:off x="-376662" y="4865737"/>
            <a:ext cx="1267749" cy="179032"/>
          </a:xfrm>
          <a:prstGeom prst="rect">
            <a:avLst/>
          </a:prstGeom>
          <a:noFill/>
          <a:ln>
            <a:noFill/>
          </a:ln>
        </p:spPr>
      </p:pic>
      <p:sp>
        <p:nvSpPr>
          <p:cNvPr id="7" name="Rectangle 6">
            <a:extLst>
              <a:ext uri="{FF2B5EF4-FFF2-40B4-BE49-F238E27FC236}">
                <a16:creationId xmlns:a16="http://schemas.microsoft.com/office/drawing/2014/main" id="{FAC782B8-7908-16AC-F03F-01BAEDB075DF}"/>
              </a:ext>
            </a:extLst>
          </p:cNvPr>
          <p:cNvSpPr/>
          <p:nvPr/>
        </p:nvSpPr>
        <p:spPr>
          <a:xfrm>
            <a:off x="-7497" y="0"/>
            <a:ext cx="520700" cy="6858000"/>
          </a:xfrm>
          <a:prstGeom prst="rect">
            <a:avLst/>
          </a:prstGeom>
          <a:solidFill>
            <a:srgbClr val="179EA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CEBB6C19-749B-8EA1-94F8-B1C587F7E104}"/>
              </a:ext>
            </a:extLst>
          </p:cNvPr>
          <p:cNvCxnSpPr>
            <a:cxnSpLocks/>
          </p:cNvCxnSpPr>
          <p:nvPr/>
        </p:nvCxnSpPr>
        <p:spPr>
          <a:xfrm>
            <a:off x="233027" y="2907186"/>
            <a:ext cx="0" cy="1237957"/>
          </a:xfrm>
          <a:prstGeom prst="line">
            <a:avLst/>
          </a:prstGeom>
          <a:ln>
            <a:solidFill>
              <a:srgbClr val="179EA7"/>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D5663FC-19A6-CC5E-B14F-F4399B1DC537}"/>
              </a:ext>
            </a:extLst>
          </p:cNvPr>
          <p:cNvSpPr txBox="1"/>
          <p:nvPr/>
        </p:nvSpPr>
        <p:spPr>
          <a:xfrm rot="16200000">
            <a:off x="-694771" y="2024188"/>
            <a:ext cx="1847695" cy="307777"/>
          </a:xfrm>
          <a:prstGeom prst="rect">
            <a:avLst/>
          </a:prstGeom>
          <a:noFill/>
        </p:spPr>
        <p:txBody>
          <a:bodyPr wrap="square" rtlCol="0">
            <a:spAutoFit/>
          </a:bodyPr>
          <a:lstStyle/>
          <a:p>
            <a:pPr algn="ctr"/>
            <a:r>
              <a:rPr lang="en-US" sz="1400" spc="100" dirty="0">
                <a:latin typeface="+mj-lt"/>
                <a:ea typeface="Kaiti TC" panose="02010600040101010101" pitchFamily="2" charset="-120"/>
              </a:rPr>
              <a:t>April 2023</a:t>
            </a:r>
          </a:p>
        </p:txBody>
      </p:sp>
      <p:pic>
        <p:nvPicPr>
          <p:cNvPr id="13" name="Picture 6" descr="A picture containing indoor, necklace, black, wire&#10;&#10;Description generated with very high confidence">
            <a:extLst>
              <a:ext uri="{FF2B5EF4-FFF2-40B4-BE49-F238E27FC236}">
                <a16:creationId xmlns:a16="http://schemas.microsoft.com/office/drawing/2014/main" id="{9017978A-16EE-9AAE-C6E0-6650C657E22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332361" y="-36763"/>
            <a:ext cx="4883424" cy="6894763"/>
          </a:xfrm>
          <a:prstGeom prst="rect">
            <a:avLst/>
          </a:prstGeom>
        </p:spPr>
      </p:pic>
    </p:spTree>
    <p:extLst>
      <p:ext uri="{BB962C8B-B14F-4D97-AF65-F5344CB8AC3E}">
        <p14:creationId xmlns:p14="http://schemas.microsoft.com/office/powerpoint/2010/main" val="415591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4093" y="4079875"/>
            <a:ext cx="5039657" cy="25717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632" y="1439863"/>
            <a:ext cx="4576166" cy="27241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9" name="Title 3"/>
          <p:cNvSpPr txBox="1">
            <a:spLocks/>
          </p:cNvSpPr>
          <p:nvPr/>
        </p:nvSpPr>
        <p:spPr>
          <a:xfrm>
            <a:off x="1345289" y="362825"/>
            <a:ext cx="8297762" cy="614794"/>
          </a:xfrm>
          <a:prstGeom prst="rect">
            <a:avLst/>
          </a:prstGeom>
        </p:spPr>
        <p:txBody>
          <a:bodyPr lIns="121862" tIns="60931" rIns="121862" bIns="60931"/>
          <a:lstStyle>
            <a:lvl1pPr>
              <a:defRPr>
                <a:latin typeface="+mj-lt"/>
                <a:ea typeface="+mj-ea"/>
                <a:cs typeface="+mj-cs"/>
              </a:defRPr>
            </a:lvl1pPr>
          </a:lstStyle>
          <a:p>
            <a:r>
              <a:rPr lang="en-US" sz="4000" dirty="0">
                <a:solidFill>
                  <a:srgbClr val="287D96"/>
                </a:solidFill>
                <a:latin typeface="Perpetua"/>
                <a:cs typeface="Perpetua"/>
              </a:rPr>
              <a:t>Batteries or Hydrogen?</a:t>
            </a:r>
          </a:p>
          <a:p>
            <a:r>
              <a:rPr lang="en-US" sz="4000" dirty="0">
                <a:solidFill>
                  <a:srgbClr val="287D96"/>
                </a:solidFill>
                <a:latin typeface="Perpetua"/>
                <a:cs typeface="Perpetua"/>
              </a:rPr>
              <a:t>– The wrong question!</a:t>
            </a:r>
          </a:p>
        </p:txBody>
      </p:sp>
      <p:sp>
        <p:nvSpPr>
          <p:cNvPr id="9" name="TextBox 8"/>
          <p:cNvSpPr txBox="1"/>
          <p:nvPr/>
        </p:nvSpPr>
        <p:spPr>
          <a:xfrm>
            <a:off x="1345289" y="2511732"/>
            <a:ext cx="4806394" cy="2585323"/>
          </a:xfrm>
          <a:prstGeom prst="rect">
            <a:avLst/>
          </a:prstGeom>
          <a:noFill/>
        </p:spPr>
        <p:txBody>
          <a:bodyPr wrap="square" rtlCol="0">
            <a:spAutoFit/>
          </a:bodyPr>
          <a:lstStyle/>
          <a:p>
            <a:r>
              <a:rPr lang="en-US" dirty="0">
                <a:latin typeface="+mj-lt"/>
              </a:rPr>
              <a:t>Criteria for choice between BEV and FCEV:</a:t>
            </a:r>
          </a:p>
          <a:p>
            <a:pPr marL="285750" indent="-285750">
              <a:buFont typeface="Arial"/>
              <a:buChar char="•"/>
            </a:pPr>
            <a:r>
              <a:rPr lang="en-US" dirty="0">
                <a:latin typeface="+mj-lt"/>
              </a:rPr>
              <a:t>Range</a:t>
            </a:r>
          </a:p>
          <a:p>
            <a:pPr marL="285750" indent="-285750">
              <a:buFont typeface="Arial"/>
              <a:buChar char="•"/>
            </a:pPr>
            <a:r>
              <a:rPr lang="en-US" dirty="0" err="1">
                <a:latin typeface="+mj-lt"/>
              </a:rPr>
              <a:t>Utilisation</a:t>
            </a:r>
            <a:r>
              <a:rPr lang="en-US" dirty="0">
                <a:latin typeface="+mj-lt"/>
              </a:rPr>
              <a:t> </a:t>
            </a:r>
          </a:p>
          <a:p>
            <a:endParaRPr lang="en-US" dirty="0">
              <a:latin typeface="+mj-lt"/>
            </a:endParaRPr>
          </a:p>
          <a:p>
            <a:r>
              <a:rPr lang="en-US" dirty="0">
                <a:latin typeface="+mj-lt"/>
              </a:rPr>
              <a:t>Choice is independent of size:</a:t>
            </a:r>
          </a:p>
          <a:p>
            <a:pPr marL="285750" indent="-285750">
              <a:buFont typeface="Arial"/>
              <a:buChar char="•"/>
            </a:pPr>
            <a:r>
              <a:rPr lang="en-US" dirty="0">
                <a:latin typeface="+mj-lt"/>
              </a:rPr>
              <a:t>Heavy goods vehicles (HGVs)</a:t>
            </a:r>
          </a:p>
          <a:p>
            <a:pPr marL="285750" indent="-285750">
              <a:buFont typeface="Arial"/>
              <a:buChar char="•"/>
            </a:pPr>
            <a:r>
              <a:rPr lang="en-US" dirty="0">
                <a:latin typeface="+mj-lt"/>
              </a:rPr>
              <a:t>Buses</a:t>
            </a:r>
          </a:p>
          <a:p>
            <a:pPr marL="285750" indent="-285750">
              <a:buFont typeface="Arial"/>
              <a:buChar char="•"/>
            </a:pPr>
            <a:r>
              <a:rPr lang="en-US" dirty="0">
                <a:latin typeface="+mj-lt"/>
              </a:rPr>
              <a:t>Passenger cars</a:t>
            </a:r>
          </a:p>
          <a:p>
            <a:pPr marL="285750" indent="-285750">
              <a:buFont typeface="Arial"/>
              <a:buChar char="•"/>
            </a:pPr>
            <a:r>
              <a:rPr lang="en-US" dirty="0">
                <a:latin typeface="+mj-lt"/>
              </a:rPr>
              <a:t>Materials handling – forklifts</a:t>
            </a:r>
          </a:p>
        </p:txBody>
      </p:sp>
      <p:pic>
        <p:nvPicPr>
          <p:cNvPr id="2" name="Picture 1">
            <a:extLst>
              <a:ext uri="{FF2B5EF4-FFF2-40B4-BE49-F238E27FC236}">
                <a16:creationId xmlns:a16="http://schemas.microsoft.com/office/drawing/2014/main" id="{DB0B32EB-B81A-4707-F427-CDE1B98257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376662" y="4865737"/>
            <a:ext cx="1267749" cy="179032"/>
          </a:xfrm>
          <a:prstGeom prst="rect">
            <a:avLst/>
          </a:prstGeom>
          <a:noFill/>
          <a:ln>
            <a:noFill/>
          </a:ln>
        </p:spPr>
      </p:pic>
      <p:sp>
        <p:nvSpPr>
          <p:cNvPr id="3" name="Rectangle 2">
            <a:extLst>
              <a:ext uri="{FF2B5EF4-FFF2-40B4-BE49-F238E27FC236}">
                <a16:creationId xmlns:a16="http://schemas.microsoft.com/office/drawing/2014/main" id="{525A1B0D-8DF9-01BC-9E97-D0A6F043B8A9}"/>
              </a:ext>
            </a:extLst>
          </p:cNvPr>
          <p:cNvSpPr/>
          <p:nvPr/>
        </p:nvSpPr>
        <p:spPr>
          <a:xfrm>
            <a:off x="-7497" y="0"/>
            <a:ext cx="520700" cy="6858000"/>
          </a:xfrm>
          <a:prstGeom prst="rect">
            <a:avLst/>
          </a:prstGeom>
          <a:solidFill>
            <a:srgbClr val="179EA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4B9F0B56-6379-E98E-02C0-FF046C37C66A}"/>
              </a:ext>
            </a:extLst>
          </p:cNvPr>
          <p:cNvCxnSpPr>
            <a:cxnSpLocks/>
          </p:cNvCxnSpPr>
          <p:nvPr/>
        </p:nvCxnSpPr>
        <p:spPr>
          <a:xfrm>
            <a:off x="233027" y="2907186"/>
            <a:ext cx="0" cy="1237957"/>
          </a:xfrm>
          <a:prstGeom prst="line">
            <a:avLst/>
          </a:prstGeom>
          <a:ln>
            <a:solidFill>
              <a:srgbClr val="179EA7"/>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D9AB17-E14E-D367-7D9D-B6930CFF0880}"/>
              </a:ext>
            </a:extLst>
          </p:cNvPr>
          <p:cNvSpPr txBox="1"/>
          <p:nvPr/>
        </p:nvSpPr>
        <p:spPr>
          <a:xfrm rot="16200000">
            <a:off x="-694771" y="2024188"/>
            <a:ext cx="1847695" cy="307777"/>
          </a:xfrm>
          <a:prstGeom prst="rect">
            <a:avLst/>
          </a:prstGeom>
          <a:noFill/>
        </p:spPr>
        <p:txBody>
          <a:bodyPr wrap="square" rtlCol="0">
            <a:spAutoFit/>
          </a:bodyPr>
          <a:lstStyle/>
          <a:p>
            <a:pPr algn="ctr"/>
            <a:r>
              <a:rPr lang="en-US" sz="1400" spc="100" dirty="0">
                <a:latin typeface="+mj-lt"/>
                <a:ea typeface="Kaiti TC" panose="02010600040101010101" pitchFamily="2" charset="-120"/>
              </a:rPr>
              <a:t>April 2023</a:t>
            </a:r>
          </a:p>
        </p:txBody>
      </p:sp>
      <p:pic>
        <p:nvPicPr>
          <p:cNvPr id="6" name="Picture 6" descr="A picture containing indoor, necklace, black, wire&#10;&#10;Description generated with very high confidence">
            <a:extLst>
              <a:ext uri="{FF2B5EF4-FFF2-40B4-BE49-F238E27FC236}">
                <a16:creationId xmlns:a16="http://schemas.microsoft.com/office/drawing/2014/main" id="{5CB17B41-5637-A123-A406-3573E0706F8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32361" y="-36763"/>
            <a:ext cx="4883424" cy="6894763"/>
          </a:xfrm>
          <a:prstGeom prst="rect">
            <a:avLst/>
          </a:prstGeom>
        </p:spPr>
      </p:pic>
      <p:pic>
        <p:nvPicPr>
          <p:cNvPr id="7" name="Picture 2">
            <a:extLst>
              <a:ext uri="{FF2B5EF4-FFF2-40B4-BE49-F238E27FC236}">
                <a16:creationId xmlns:a16="http://schemas.microsoft.com/office/drawing/2014/main" id="{B52B4278-1D27-CBB7-9A76-0FE8416F94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99559" y="787859"/>
            <a:ext cx="1594152" cy="2467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79204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399BBB5-1B58-8CBE-E290-FAA828CF57B3}"/>
              </a:ext>
            </a:extLst>
          </p:cNvPr>
          <p:cNvSpPr>
            <a:spLocks/>
          </p:cNvSpPr>
          <p:nvPr/>
        </p:nvSpPr>
        <p:spPr>
          <a:xfrm>
            <a:off x="3052917" y="1962091"/>
            <a:ext cx="8424000" cy="2268000"/>
          </a:xfrm>
          <a:custGeom>
            <a:avLst/>
            <a:gdLst>
              <a:gd name="connsiteX0" fmla="*/ 77523 w 6975177"/>
              <a:gd name="connsiteY0" fmla="*/ 1789809 h 1859220"/>
              <a:gd name="connsiteX1" fmla="*/ 116160 w 6975177"/>
              <a:gd name="connsiteY1" fmla="*/ 1319730 h 1859220"/>
              <a:gd name="connsiteX2" fmla="*/ 270706 w 6975177"/>
              <a:gd name="connsiteY2" fmla="*/ 1023516 h 1859220"/>
              <a:gd name="connsiteX3" fmla="*/ 425253 w 6975177"/>
              <a:gd name="connsiteY3" fmla="*/ 791696 h 1859220"/>
              <a:gd name="connsiteX4" fmla="*/ 682830 w 6975177"/>
              <a:gd name="connsiteY4" fmla="*/ 585634 h 1859220"/>
              <a:gd name="connsiteX5" fmla="*/ 1217304 w 6975177"/>
              <a:gd name="connsiteY5" fmla="*/ 386012 h 1859220"/>
              <a:gd name="connsiteX6" fmla="*/ 2183219 w 6975177"/>
              <a:gd name="connsiteY6" fmla="*/ 244344 h 1859220"/>
              <a:gd name="connsiteX7" fmla="*/ 3329439 w 6975177"/>
              <a:gd name="connsiteY7" fmla="*/ 76919 h 1859220"/>
              <a:gd name="connsiteX8" fmla="*/ 6111275 w 6975177"/>
              <a:gd name="connsiteY8" fmla="*/ 6085 h 1859220"/>
              <a:gd name="connsiteX9" fmla="*/ 6929084 w 6975177"/>
              <a:gd name="connsiteY9" fmla="*/ 225026 h 1859220"/>
              <a:gd name="connsiteX10" fmla="*/ 6800295 w 6975177"/>
              <a:gd name="connsiteY10" fmla="*/ 450406 h 1859220"/>
              <a:gd name="connsiteX11" fmla="*/ 6194988 w 6975177"/>
              <a:gd name="connsiteY11" fmla="*/ 489042 h 1859220"/>
              <a:gd name="connsiteX12" fmla="*/ 6375292 w 6975177"/>
              <a:gd name="connsiteY12" fmla="*/ 469724 h 1859220"/>
              <a:gd name="connsiteX13" fmla="*/ 6355974 w 6975177"/>
              <a:gd name="connsiteY13" fmla="*/ 405330 h 1859220"/>
              <a:gd name="connsiteX14" fmla="*/ 6227185 w 6975177"/>
              <a:gd name="connsiteY14" fmla="*/ 450406 h 1859220"/>
              <a:gd name="connsiteX15" fmla="*/ 5518847 w 6975177"/>
              <a:gd name="connsiteY15" fmla="*/ 463285 h 1859220"/>
              <a:gd name="connsiteX16" fmla="*/ 1668064 w 6975177"/>
              <a:gd name="connsiteY16" fmla="*/ 894727 h 1859220"/>
              <a:gd name="connsiteX17" fmla="*/ 682830 w 6975177"/>
              <a:gd name="connsiteY17" fmla="*/ 1332609 h 1859220"/>
              <a:gd name="connsiteX18" fmla="*/ 335101 w 6975177"/>
              <a:gd name="connsiteY18" fmla="*/ 1783369 h 1859220"/>
              <a:gd name="connsiteX19" fmla="*/ 315782 w 6975177"/>
              <a:gd name="connsiteY19" fmla="*/ 1847764 h 1859220"/>
              <a:gd name="connsiteX20" fmla="*/ 122599 w 6975177"/>
              <a:gd name="connsiteY20" fmla="*/ 1847764 h 1859220"/>
              <a:gd name="connsiteX21" fmla="*/ 250 w 6975177"/>
              <a:gd name="connsiteY21" fmla="*/ 1854203 h 1859220"/>
              <a:gd name="connsiteX22" fmla="*/ 90402 w 6975177"/>
              <a:gd name="connsiteY22" fmla="*/ 1854203 h 1859220"/>
              <a:gd name="connsiteX23" fmla="*/ 77523 w 6975177"/>
              <a:gd name="connsiteY23" fmla="*/ 1789809 h 1859220"/>
              <a:gd name="connsiteX0" fmla="*/ 77523 w 6975177"/>
              <a:gd name="connsiteY0" fmla="*/ 1789809 h 1859220"/>
              <a:gd name="connsiteX1" fmla="*/ 116160 w 6975177"/>
              <a:gd name="connsiteY1" fmla="*/ 1319730 h 1859220"/>
              <a:gd name="connsiteX2" fmla="*/ 270706 w 6975177"/>
              <a:gd name="connsiteY2" fmla="*/ 1023516 h 1859220"/>
              <a:gd name="connsiteX3" fmla="*/ 425253 w 6975177"/>
              <a:gd name="connsiteY3" fmla="*/ 791696 h 1859220"/>
              <a:gd name="connsiteX4" fmla="*/ 682830 w 6975177"/>
              <a:gd name="connsiteY4" fmla="*/ 585634 h 1859220"/>
              <a:gd name="connsiteX5" fmla="*/ 1217304 w 6975177"/>
              <a:gd name="connsiteY5" fmla="*/ 386012 h 1859220"/>
              <a:gd name="connsiteX6" fmla="*/ 2183219 w 6975177"/>
              <a:gd name="connsiteY6" fmla="*/ 244344 h 1859220"/>
              <a:gd name="connsiteX7" fmla="*/ 3329439 w 6975177"/>
              <a:gd name="connsiteY7" fmla="*/ 76919 h 1859220"/>
              <a:gd name="connsiteX8" fmla="*/ 6111275 w 6975177"/>
              <a:gd name="connsiteY8" fmla="*/ 6085 h 1859220"/>
              <a:gd name="connsiteX9" fmla="*/ 6929084 w 6975177"/>
              <a:gd name="connsiteY9" fmla="*/ 225026 h 1859220"/>
              <a:gd name="connsiteX10" fmla="*/ 6800295 w 6975177"/>
              <a:gd name="connsiteY10" fmla="*/ 450406 h 1859220"/>
              <a:gd name="connsiteX11" fmla="*/ 6194988 w 6975177"/>
              <a:gd name="connsiteY11" fmla="*/ 489042 h 1859220"/>
              <a:gd name="connsiteX12" fmla="*/ 6375292 w 6975177"/>
              <a:gd name="connsiteY12" fmla="*/ 469724 h 1859220"/>
              <a:gd name="connsiteX13" fmla="*/ 6355974 w 6975177"/>
              <a:gd name="connsiteY13" fmla="*/ 405330 h 1859220"/>
              <a:gd name="connsiteX14" fmla="*/ 6227185 w 6975177"/>
              <a:gd name="connsiteY14" fmla="*/ 450406 h 1859220"/>
              <a:gd name="connsiteX15" fmla="*/ 5518847 w 6975177"/>
              <a:gd name="connsiteY15" fmla="*/ 463285 h 1859220"/>
              <a:gd name="connsiteX16" fmla="*/ 1668064 w 6975177"/>
              <a:gd name="connsiteY16" fmla="*/ 894727 h 1859220"/>
              <a:gd name="connsiteX17" fmla="*/ 682830 w 6975177"/>
              <a:gd name="connsiteY17" fmla="*/ 1332609 h 1859220"/>
              <a:gd name="connsiteX18" fmla="*/ 335101 w 6975177"/>
              <a:gd name="connsiteY18" fmla="*/ 1783369 h 1859220"/>
              <a:gd name="connsiteX19" fmla="*/ 315782 w 6975177"/>
              <a:gd name="connsiteY19" fmla="*/ 1847764 h 1859220"/>
              <a:gd name="connsiteX20" fmla="*/ 122599 w 6975177"/>
              <a:gd name="connsiteY20" fmla="*/ 1847764 h 1859220"/>
              <a:gd name="connsiteX21" fmla="*/ 250 w 6975177"/>
              <a:gd name="connsiteY21" fmla="*/ 1854203 h 1859220"/>
              <a:gd name="connsiteX22" fmla="*/ 90402 w 6975177"/>
              <a:gd name="connsiteY22" fmla="*/ 1854203 h 1859220"/>
              <a:gd name="connsiteX23" fmla="*/ 77523 w 6975177"/>
              <a:gd name="connsiteY23" fmla="*/ 1789809 h 1859220"/>
              <a:gd name="connsiteX0" fmla="*/ 77523 w 6975177"/>
              <a:gd name="connsiteY0" fmla="*/ 1789809 h 1859220"/>
              <a:gd name="connsiteX1" fmla="*/ 116160 w 6975177"/>
              <a:gd name="connsiteY1" fmla="*/ 1319730 h 1859220"/>
              <a:gd name="connsiteX2" fmla="*/ 270706 w 6975177"/>
              <a:gd name="connsiteY2" fmla="*/ 1023516 h 1859220"/>
              <a:gd name="connsiteX3" fmla="*/ 425253 w 6975177"/>
              <a:gd name="connsiteY3" fmla="*/ 791696 h 1859220"/>
              <a:gd name="connsiteX4" fmla="*/ 682830 w 6975177"/>
              <a:gd name="connsiteY4" fmla="*/ 585634 h 1859220"/>
              <a:gd name="connsiteX5" fmla="*/ 1217304 w 6975177"/>
              <a:gd name="connsiteY5" fmla="*/ 386012 h 1859220"/>
              <a:gd name="connsiteX6" fmla="*/ 2183219 w 6975177"/>
              <a:gd name="connsiteY6" fmla="*/ 244344 h 1859220"/>
              <a:gd name="connsiteX7" fmla="*/ 3329439 w 6975177"/>
              <a:gd name="connsiteY7" fmla="*/ 76919 h 1859220"/>
              <a:gd name="connsiteX8" fmla="*/ 6111275 w 6975177"/>
              <a:gd name="connsiteY8" fmla="*/ 6085 h 1859220"/>
              <a:gd name="connsiteX9" fmla="*/ 6929084 w 6975177"/>
              <a:gd name="connsiteY9" fmla="*/ 225026 h 1859220"/>
              <a:gd name="connsiteX10" fmla="*/ 6800295 w 6975177"/>
              <a:gd name="connsiteY10" fmla="*/ 450406 h 1859220"/>
              <a:gd name="connsiteX11" fmla="*/ 6194988 w 6975177"/>
              <a:gd name="connsiteY11" fmla="*/ 489042 h 1859220"/>
              <a:gd name="connsiteX12" fmla="*/ 6375292 w 6975177"/>
              <a:gd name="connsiteY12" fmla="*/ 469724 h 1859220"/>
              <a:gd name="connsiteX13" fmla="*/ 6355974 w 6975177"/>
              <a:gd name="connsiteY13" fmla="*/ 405330 h 1859220"/>
              <a:gd name="connsiteX14" fmla="*/ 6227185 w 6975177"/>
              <a:gd name="connsiteY14" fmla="*/ 450406 h 1859220"/>
              <a:gd name="connsiteX15" fmla="*/ 5518847 w 6975177"/>
              <a:gd name="connsiteY15" fmla="*/ 463285 h 1859220"/>
              <a:gd name="connsiteX16" fmla="*/ 1668064 w 6975177"/>
              <a:gd name="connsiteY16" fmla="*/ 894727 h 1859220"/>
              <a:gd name="connsiteX17" fmla="*/ 682830 w 6975177"/>
              <a:gd name="connsiteY17" fmla="*/ 1332609 h 1859220"/>
              <a:gd name="connsiteX18" fmla="*/ 335101 w 6975177"/>
              <a:gd name="connsiteY18" fmla="*/ 1783369 h 1859220"/>
              <a:gd name="connsiteX19" fmla="*/ 315782 w 6975177"/>
              <a:gd name="connsiteY19" fmla="*/ 1847764 h 1859220"/>
              <a:gd name="connsiteX20" fmla="*/ 122599 w 6975177"/>
              <a:gd name="connsiteY20" fmla="*/ 1847764 h 1859220"/>
              <a:gd name="connsiteX21" fmla="*/ 250 w 6975177"/>
              <a:gd name="connsiteY21" fmla="*/ 1854203 h 1859220"/>
              <a:gd name="connsiteX22" fmla="*/ 90402 w 6975177"/>
              <a:gd name="connsiteY22" fmla="*/ 1854203 h 1859220"/>
              <a:gd name="connsiteX23" fmla="*/ 77523 w 6975177"/>
              <a:gd name="connsiteY23" fmla="*/ 1789809 h 1859220"/>
              <a:gd name="connsiteX0" fmla="*/ 77523 w 6975177"/>
              <a:gd name="connsiteY0" fmla="*/ 1789809 h 1859220"/>
              <a:gd name="connsiteX1" fmla="*/ 116160 w 6975177"/>
              <a:gd name="connsiteY1" fmla="*/ 1319730 h 1859220"/>
              <a:gd name="connsiteX2" fmla="*/ 270706 w 6975177"/>
              <a:gd name="connsiteY2" fmla="*/ 1023516 h 1859220"/>
              <a:gd name="connsiteX3" fmla="*/ 425253 w 6975177"/>
              <a:gd name="connsiteY3" fmla="*/ 791696 h 1859220"/>
              <a:gd name="connsiteX4" fmla="*/ 682830 w 6975177"/>
              <a:gd name="connsiteY4" fmla="*/ 585634 h 1859220"/>
              <a:gd name="connsiteX5" fmla="*/ 1217304 w 6975177"/>
              <a:gd name="connsiteY5" fmla="*/ 386012 h 1859220"/>
              <a:gd name="connsiteX6" fmla="*/ 2183219 w 6975177"/>
              <a:gd name="connsiteY6" fmla="*/ 244344 h 1859220"/>
              <a:gd name="connsiteX7" fmla="*/ 3329439 w 6975177"/>
              <a:gd name="connsiteY7" fmla="*/ 76919 h 1859220"/>
              <a:gd name="connsiteX8" fmla="*/ 6111275 w 6975177"/>
              <a:gd name="connsiteY8" fmla="*/ 6085 h 1859220"/>
              <a:gd name="connsiteX9" fmla="*/ 6929084 w 6975177"/>
              <a:gd name="connsiteY9" fmla="*/ 225026 h 1859220"/>
              <a:gd name="connsiteX10" fmla="*/ 6800295 w 6975177"/>
              <a:gd name="connsiteY10" fmla="*/ 450406 h 1859220"/>
              <a:gd name="connsiteX11" fmla="*/ 6194988 w 6975177"/>
              <a:gd name="connsiteY11" fmla="*/ 489042 h 1859220"/>
              <a:gd name="connsiteX12" fmla="*/ 6375292 w 6975177"/>
              <a:gd name="connsiteY12" fmla="*/ 469724 h 1859220"/>
              <a:gd name="connsiteX13" fmla="*/ 6355974 w 6975177"/>
              <a:gd name="connsiteY13" fmla="*/ 405330 h 1859220"/>
              <a:gd name="connsiteX14" fmla="*/ 6227185 w 6975177"/>
              <a:gd name="connsiteY14" fmla="*/ 450406 h 1859220"/>
              <a:gd name="connsiteX15" fmla="*/ 5518847 w 6975177"/>
              <a:gd name="connsiteY15" fmla="*/ 463285 h 1859220"/>
              <a:gd name="connsiteX16" fmla="*/ 1668064 w 6975177"/>
              <a:gd name="connsiteY16" fmla="*/ 894727 h 1859220"/>
              <a:gd name="connsiteX17" fmla="*/ 682830 w 6975177"/>
              <a:gd name="connsiteY17" fmla="*/ 1332609 h 1859220"/>
              <a:gd name="connsiteX18" fmla="*/ 335101 w 6975177"/>
              <a:gd name="connsiteY18" fmla="*/ 1783369 h 1859220"/>
              <a:gd name="connsiteX19" fmla="*/ 315782 w 6975177"/>
              <a:gd name="connsiteY19" fmla="*/ 1847764 h 1859220"/>
              <a:gd name="connsiteX20" fmla="*/ 122599 w 6975177"/>
              <a:gd name="connsiteY20" fmla="*/ 1847764 h 1859220"/>
              <a:gd name="connsiteX21" fmla="*/ 250 w 6975177"/>
              <a:gd name="connsiteY21" fmla="*/ 1854203 h 1859220"/>
              <a:gd name="connsiteX22" fmla="*/ 90402 w 6975177"/>
              <a:gd name="connsiteY22" fmla="*/ 1854203 h 1859220"/>
              <a:gd name="connsiteX23" fmla="*/ 77523 w 6975177"/>
              <a:gd name="connsiteY23" fmla="*/ 1789809 h 1859220"/>
              <a:gd name="connsiteX0" fmla="*/ 77523 w 6975177"/>
              <a:gd name="connsiteY0" fmla="*/ 1789809 h 1859220"/>
              <a:gd name="connsiteX1" fmla="*/ 116160 w 6975177"/>
              <a:gd name="connsiteY1" fmla="*/ 1319730 h 1859220"/>
              <a:gd name="connsiteX2" fmla="*/ 270706 w 6975177"/>
              <a:gd name="connsiteY2" fmla="*/ 1023516 h 1859220"/>
              <a:gd name="connsiteX3" fmla="*/ 425253 w 6975177"/>
              <a:gd name="connsiteY3" fmla="*/ 791696 h 1859220"/>
              <a:gd name="connsiteX4" fmla="*/ 682830 w 6975177"/>
              <a:gd name="connsiteY4" fmla="*/ 585634 h 1859220"/>
              <a:gd name="connsiteX5" fmla="*/ 1217304 w 6975177"/>
              <a:gd name="connsiteY5" fmla="*/ 386012 h 1859220"/>
              <a:gd name="connsiteX6" fmla="*/ 2183219 w 6975177"/>
              <a:gd name="connsiteY6" fmla="*/ 244344 h 1859220"/>
              <a:gd name="connsiteX7" fmla="*/ 3329439 w 6975177"/>
              <a:gd name="connsiteY7" fmla="*/ 76919 h 1859220"/>
              <a:gd name="connsiteX8" fmla="*/ 6111275 w 6975177"/>
              <a:gd name="connsiteY8" fmla="*/ 6085 h 1859220"/>
              <a:gd name="connsiteX9" fmla="*/ 6929084 w 6975177"/>
              <a:gd name="connsiteY9" fmla="*/ 225026 h 1859220"/>
              <a:gd name="connsiteX10" fmla="*/ 6800295 w 6975177"/>
              <a:gd name="connsiteY10" fmla="*/ 450406 h 1859220"/>
              <a:gd name="connsiteX11" fmla="*/ 6194988 w 6975177"/>
              <a:gd name="connsiteY11" fmla="*/ 489042 h 1859220"/>
              <a:gd name="connsiteX12" fmla="*/ 6375292 w 6975177"/>
              <a:gd name="connsiteY12" fmla="*/ 469724 h 1859220"/>
              <a:gd name="connsiteX13" fmla="*/ 6355974 w 6975177"/>
              <a:gd name="connsiteY13" fmla="*/ 405330 h 1859220"/>
              <a:gd name="connsiteX14" fmla="*/ 6227185 w 6975177"/>
              <a:gd name="connsiteY14" fmla="*/ 450406 h 1859220"/>
              <a:gd name="connsiteX15" fmla="*/ 5518847 w 6975177"/>
              <a:gd name="connsiteY15" fmla="*/ 463285 h 1859220"/>
              <a:gd name="connsiteX16" fmla="*/ 1668064 w 6975177"/>
              <a:gd name="connsiteY16" fmla="*/ 894727 h 1859220"/>
              <a:gd name="connsiteX17" fmla="*/ 682830 w 6975177"/>
              <a:gd name="connsiteY17" fmla="*/ 1332609 h 1859220"/>
              <a:gd name="connsiteX18" fmla="*/ 335101 w 6975177"/>
              <a:gd name="connsiteY18" fmla="*/ 1783369 h 1859220"/>
              <a:gd name="connsiteX19" fmla="*/ 315782 w 6975177"/>
              <a:gd name="connsiteY19" fmla="*/ 1847764 h 1859220"/>
              <a:gd name="connsiteX20" fmla="*/ 122599 w 6975177"/>
              <a:gd name="connsiteY20" fmla="*/ 1847764 h 1859220"/>
              <a:gd name="connsiteX21" fmla="*/ 250 w 6975177"/>
              <a:gd name="connsiteY21" fmla="*/ 1854203 h 1859220"/>
              <a:gd name="connsiteX22" fmla="*/ 90402 w 6975177"/>
              <a:gd name="connsiteY22" fmla="*/ 1854203 h 1859220"/>
              <a:gd name="connsiteX23" fmla="*/ 77523 w 6975177"/>
              <a:gd name="connsiteY23" fmla="*/ 1789809 h 1859220"/>
              <a:gd name="connsiteX0" fmla="*/ 77523 w 6975177"/>
              <a:gd name="connsiteY0" fmla="*/ 1789809 h 1859220"/>
              <a:gd name="connsiteX1" fmla="*/ 127959 w 6975177"/>
              <a:gd name="connsiteY1" fmla="*/ 1343327 h 1859220"/>
              <a:gd name="connsiteX2" fmla="*/ 270706 w 6975177"/>
              <a:gd name="connsiteY2" fmla="*/ 1023516 h 1859220"/>
              <a:gd name="connsiteX3" fmla="*/ 425253 w 6975177"/>
              <a:gd name="connsiteY3" fmla="*/ 791696 h 1859220"/>
              <a:gd name="connsiteX4" fmla="*/ 682830 w 6975177"/>
              <a:gd name="connsiteY4" fmla="*/ 585634 h 1859220"/>
              <a:gd name="connsiteX5" fmla="*/ 1217304 w 6975177"/>
              <a:gd name="connsiteY5" fmla="*/ 386012 h 1859220"/>
              <a:gd name="connsiteX6" fmla="*/ 2183219 w 6975177"/>
              <a:gd name="connsiteY6" fmla="*/ 244344 h 1859220"/>
              <a:gd name="connsiteX7" fmla="*/ 3329439 w 6975177"/>
              <a:gd name="connsiteY7" fmla="*/ 76919 h 1859220"/>
              <a:gd name="connsiteX8" fmla="*/ 6111275 w 6975177"/>
              <a:gd name="connsiteY8" fmla="*/ 6085 h 1859220"/>
              <a:gd name="connsiteX9" fmla="*/ 6929084 w 6975177"/>
              <a:gd name="connsiteY9" fmla="*/ 225026 h 1859220"/>
              <a:gd name="connsiteX10" fmla="*/ 6800295 w 6975177"/>
              <a:gd name="connsiteY10" fmla="*/ 450406 h 1859220"/>
              <a:gd name="connsiteX11" fmla="*/ 6194988 w 6975177"/>
              <a:gd name="connsiteY11" fmla="*/ 489042 h 1859220"/>
              <a:gd name="connsiteX12" fmla="*/ 6375292 w 6975177"/>
              <a:gd name="connsiteY12" fmla="*/ 469724 h 1859220"/>
              <a:gd name="connsiteX13" fmla="*/ 6355974 w 6975177"/>
              <a:gd name="connsiteY13" fmla="*/ 405330 h 1859220"/>
              <a:gd name="connsiteX14" fmla="*/ 6227185 w 6975177"/>
              <a:gd name="connsiteY14" fmla="*/ 450406 h 1859220"/>
              <a:gd name="connsiteX15" fmla="*/ 5518847 w 6975177"/>
              <a:gd name="connsiteY15" fmla="*/ 463285 h 1859220"/>
              <a:gd name="connsiteX16" fmla="*/ 1668064 w 6975177"/>
              <a:gd name="connsiteY16" fmla="*/ 894727 h 1859220"/>
              <a:gd name="connsiteX17" fmla="*/ 682830 w 6975177"/>
              <a:gd name="connsiteY17" fmla="*/ 1332609 h 1859220"/>
              <a:gd name="connsiteX18" fmla="*/ 335101 w 6975177"/>
              <a:gd name="connsiteY18" fmla="*/ 1783369 h 1859220"/>
              <a:gd name="connsiteX19" fmla="*/ 315782 w 6975177"/>
              <a:gd name="connsiteY19" fmla="*/ 1847764 h 1859220"/>
              <a:gd name="connsiteX20" fmla="*/ 122599 w 6975177"/>
              <a:gd name="connsiteY20" fmla="*/ 1847764 h 1859220"/>
              <a:gd name="connsiteX21" fmla="*/ 250 w 6975177"/>
              <a:gd name="connsiteY21" fmla="*/ 1854203 h 1859220"/>
              <a:gd name="connsiteX22" fmla="*/ 90402 w 6975177"/>
              <a:gd name="connsiteY22" fmla="*/ 1854203 h 1859220"/>
              <a:gd name="connsiteX23" fmla="*/ 77523 w 6975177"/>
              <a:gd name="connsiteY23" fmla="*/ 1789809 h 1859220"/>
              <a:gd name="connsiteX0" fmla="*/ 77523 w 6975177"/>
              <a:gd name="connsiteY0" fmla="*/ 1789809 h 1859220"/>
              <a:gd name="connsiteX1" fmla="*/ 121450 w 6975177"/>
              <a:gd name="connsiteY1" fmla="*/ 1323802 h 1859220"/>
              <a:gd name="connsiteX2" fmla="*/ 270706 w 6975177"/>
              <a:gd name="connsiteY2" fmla="*/ 1023516 h 1859220"/>
              <a:gd name="connsiteX3" fmla="*/ 425253 w 6975177"/>
              <a:gd name="connsiteY3" fmla="*/ 791696 h 1859220"/>
              <a:gd name="connsiteX4" fmla="*/ 682830 w 6975177"/>
              <a:gd name="connsiteY4" fmla="*/ 585634 h 1859220"/>
              <a:gd name="connsiteX5" fmla="*/ 1217304 w 6975177"/>
              <a:gd name="connsiteY5" fmla="*/ 386012 h 1859220"/>
              <a:gd name="connsiteX6" fmla="*/ 2183219 w 6975177"/>
              <a:gd name="connsiteY6" fmla="*/ 244344 h 1859220"/>
              <a:gd name="connsiteX7" fmla="*/ 3329439 w 6975177"/>
              <a:gd name="connsiteY7" fmla="*/ 76919 h 1859220"/>
              <a:gd name="connsiteX8" fmla="*/ 6111275 w 6975177"/>
              <a:gd name="connsiteY8" fmla="*/ 6085 h 1859220"/>
              <a:gd name="connsiteX9" fmla="*/ 6929084 w 6975177"/>
              <a:gd name="connsiteY9" fmla="*/ 225026 h 1859220"/>
              <a:gd name="connsiteX10" fmla="*/ 6800295 w 6975177"/>
              <a:gd name="connsiteY10" fmla="*/ 450406 h 1859220"/>
              <a:gd name="connsiteX11" fmla="*/ 6194988 w 6975177"/>
              <a:gd name="connsiteY11" fmla="*/ 489042 h 1859220"/>
              <a:gd name="connsiteX12" fmla="*/ 6375292 w 6975177"/>
              <a:gd name="connsiteY12" fmla="*/ 469724 h 1859220"/>
              <a:gd name="connsiteX13" fmla="*/ 6355974 w 6975177"/>
              <a:gd name="connsiteY13" fmla="*/ 405330 h 1859220"/>
              <a:gd name="connsiteX14" fmla="*/ 6227185 w 6975177"/>
              <a:gd name="connsiteY14" fmla="*/ 450406 h 1859220"/>
              <a:gd name="connsiteX15" fmla="*/ 5518847 w 6975177"/>
              <a:gd name="connsiteY15" fmla="*/ 463285 h 1859220"/>
              <a:gd name="connsiteX16" fmla="*/ 1668064 w 6975177"/>
              <a:gd name="connsiteY16" fmla="*/ 894727 h 1859220"/>
              <a:gd name="connsiteX17" fmla="*/ 682830 w 6975177"/>
              <a:gd name="connsiteY17" fmla="*/ 1332609 h 1859220"/>
              <a:gd name="connsiteX18" fmla="*/ 335101 w 6975177"/>
              <a:gd name="connsiteY18" fmla="*/ 1783369 h 1859220"/>
              <a:gd name="connsiteX19" fmla="*/ 315782 w 6975177"/>
              <a:gd name="connsiteY19" fmla="*/ 1847764 h 1859220"/>
              <a:gd name="connsiteX20" fmla="*/ 122599 w 6975177"/>
              <a:gd name="connsiteY20" fmla="*/ 1847764 h 1859220"/>
              <a:gd name="connsiteX21" fmla="*/ 250 w 6975177"/>
              <a:gd name="connsiteY21" fmla="*/ 1854203 h 1859220"/>
              <a:gd name="connsiteX22" fmla="*/ 90402 w 6975177"/>
              <a:gd name="connsiteY22" fmla="*/ 1854203 h 1859220"/>
              <a:gd name="connsiteX23" fmla="*/ 77523 w 6975177"/>
              <a:gd name="connsiteY23" fmla="*/ 1789809 h 1859220"/>
              <a:gd name="connsiteX0" fmla="*/ 77523 w 6975177"/>
              <a:gd name="connsiteY0" fmla="*/ 1789809 h 1859220"/>
              <a:gd name="connsiteX1" fmla="*/ 121450 w 6975177"/>
              <a:gd name="connsiteY1" fmla="*/ 1323802 h 1859220"/>
              <a:gd name="connsiteX2" fmla="*/ 254435 w 6975177"/>
              <a:gd name="connsiteY2" fmla="*/ 1026770 h 1859220"/>
              <a:gd name="connsiteX3" fmla="*/ 425253 w 6975177"/>
              <a:gd name="connsiteY3" fmla="*/ 791696 h 1859220"/>
              <a:gd name="connsiteX4" fmla="*/ 682830 w 6975177"/>
              <a:gd name="connsiteY4" fmla="*/ 585634 h 1859220"/>
              <a:gd name="connsiteX5" fmla="*/ 1217304 w 6975177"/>
              <a:gd name="connsiteY5" fmla="*/ 386012 h 1859220"/>
              <a:gd name="connsiteX6" fmla="*/ 2183219 w 6975177"/>
              <a:gd name="connsiteY6" fmla="*/ 244344 h 1859220"/>
              <a:gd name="connsiteX7" fmla="*/ 3329439 w 6975177"/>
              <a:gd name="connsiteY7" fmla="*/ 76919 h 1859220"/>
              <a:gd name="connsiteX8" fmla="*/ 6111275 w 6975177"/>
              <a:gd name="connsiteY8" fmla="*/ 6085 h 1859220"/>
              <a:gd name="connsiteX9" fmla="*/ 6929084 w 6975177"/>
              <a:gd name="connsiteY9" fmla="*/ 225026 h 1859220"/>
              <a:gd name="connsiteX10" fmla="*/ 6800295 w 6975177"/>
              <a:gd name="connsiteY10" fmla="*/ 450406 h 1859220"/>
              <a:gd name="connsiteX11" fmla="*/ 6194988 w 6975177"/>
              <a:gd name="connsiteY11" fmla="*/ 489042 h 1859220"/>
              <a:gd name="connsiteX12" fmla="*/ 6375292 w 6975177"/>
              <a:gd name="connsiteY12" fmla="*/ 469724 h 1859220"/>
              <a:gd name="connsiteX13" fmla="*/ 6355974 w 6975177"/>
              <a:gd name="connsiteY13" fmla="*/ 405330 h 1859220"/>
              <a:gd name="connsiteX14" fmla="*/ 6227185 w 6975177"/>
              <a:gd name="connsiteY14" fmla="*/ 450406 h 1859220"/>
              <a:gd name="connsiteX15" fmla="*/ 5518847 w 6975177"/>
              <a:gd name="connsiteY15" fmla="*/ 463285 h 1859220"/>
              <a:gd name="connsiteX16" fmla="*/ 1668064 w 6975177"/>
              <a:gd name="connsiteY16" fmla="*/ 894727 h 1859220"/>
              <a:gd name="connsiteX17" fmla="*/ 682830 w 6975177"/>
              <a:gd name="connsiteY17" fmla="*/ 1332609 h 1859220"/>
              <a:gd name="connsiteX18" fmla="*/ 335101 w 6975177"/>
              <a:gd name="connsiteY18" fmla="*/ 1783369 h 1859220"/>
              <a:gd name="connsiteX19" fmla="*/ 315782 w 6975177"/>
              <a:gd name="connsiteY19" fmla="*/ 1847764 h 1859220"/>
              <a:gd name="connsiteX20" fmla="*/ 122599 w 6975177"/>
              <a:gd name="connsiteY20" fmla="*/ 1847764 h 1859220"/>
              <a:gd name="connsiteX21" fmla="*/ 250 w 6975177"/>
              <a:gd name="connsiteY21" fmla="*/ 1854203 h 1859220"/>
              <a:gd name="connsiteX22" fmla="*/ 90402 w 6975177"/>
              <a:gd name="connsiteY22" fmla="*/ 1854203 h 1859220"/>
              <a:gd name="connsiteX23" fmla="*/ 77523 w 6975177"/>
              <a:gd name="connsiteY23" fmla="*/ 1789809 h 1859220"/>
              <a:gd name="connsiteX0" fmla="*/ 77523 w 6975177"/>
              <a:gd name="connsiteY0" fmla="*/ 1789809 h 1859220"/>
              <a:gd name="connsiteX1" fmla="*/ 121450 w 6975177"/>
              <a:gd name="connsiteY1" fmla="*/ 1323802 h 1859220"/>
              <a:gd name="connsiteX2" fmla="*/ 254435 w 6975177"/>
              <a:gd name="connsiteY2" fmla="*/ 1026770 h 1859220"/>
              <a:gd name="connsiteX3" fmla="*/ 425253 w 6975177"/>
              <a:gd name="connsiteY3" fmla="*/ 791696 h 1859220"/>
              <a:gd name="connsiteX4" fmla="*/ 660052 w 6975177"/>
              <a:gd name="connsiteY4" fmla="*/ 582380 h 1859220"/>
              <a:gd name="connsiteX5" fmla="*/ 1217304 w 6975177"/>
              <a:gd name="connsiteY5" fmla="*/ 386012 h 1859220"/>
              <a:gd name="connsiteX6" fmla="*/ 2183219 w 6975177"/>
              <a:gd name="connsiteY6" fmla="*/ 244344 h 1859220"/>
              <a:gd name="connsiteX7" fmla="*/ 3329439 w 6975177"/>
              <a:gd name="connsiteY7" fmla="*/ 76919 h 1859220"/>
              <a:gd name="connsiteX8" fmla="*/ 6111275 w 6975177"/>
              <a:gd name="connsiteY8" fmla="*/ 6085 h 1859220"/>
              <a:gd name="connsiteX9" fmla="*/ 6929084 w 6975177"/>
              <a:gd name="connsiteY9" fmla="*/ 225026 h 1859220"/>
              <a:gd name="connsiteX10" fmla="*/ 6800295 w 6975177"/>
              <a:gd name="connsiteY10" fmla="*/ 450406 h 1859220"/>
              <a:gd name="connsiteX11" fmla="*/ 6194988 w 6975177"/>
              <a:gd name="connsiteY11" fmla="*/ 489042 h 1859220"/>
              <a:gd name="connsiteX12" fmla="*/ 6375292 w 6975177"/>
              <a:gd name="connsiteY12" fmla="*/ 469724 h 1859220"/>
              <a:gd name="connsiteX13" fmla="*/ 6355974 w 6975177"/>
              <a:gd name="connsiteY13" fmla="*/ 405330 h 1859220"/>
              <a:gd name="connsiteX14" fmla="*/ 6227185 w 6975177"/>
              <a:gd name="connsiteY14" fmla="*/ 450406 h 1859220"/>
              <a:gd name="connsiteX15" fmla="*/ 5518847 w 6975177"/>
              <a:gd name="connsiteY15" fmla="*/ 463285 h 1859220"/>
              <a:gd name="connsiteX16" fmla="*/ 1668064 w 6975177"/>
              <a:gd name="connsiteY16" fmla="*/ 894727 h 1859220"/>
              <a:gd name="connsiteX17" fmla="*/ 682830 w 6975177"/>
              <a:gd name="connsiteY17" fmla="*/ 1332609 h 1859220"/>
              <a:gd name="connsiteX18" fmla="*/ 335101 w 6975177"/>
              <a:gd name="connsiteY18" fmla="*/ 1783369 h 1859220"/>
              <a:gd name="connsiteX19" fmla="*/ 315782 w 6975177"/>
              <a:gd name="connsiteY19" fmla="*/ 1847764 h 1859220"/>
              <a:gd name="connsiteX20" fmla="*/ 122599 w 6975177"/>
              <a:gd name="connsiteY20" fmla="*/ 1847764 h 1859220"/>
              <a:gd name="connsiteX21" fmla="*/ 250 w 6975177"/>
              <a:gd name="connsiteY21" fmla="*/ 1854203 h 1859220"/>
              <a:gd name="connsiteX22" fmla="*/ 90402 w 6975177"/>
              <a:gd name="connsiteY22" fmla="*/ 1854203 h 1859220"/>
              <a:gd name="connsiteX23" fmla="*/ 77523 w 6975177"/>
              <a:gd name="connsiteY23" fmla="*/ 1789809 h 1859220"/>
              <a:gd name="connsiteX0" fmla="*/ 77523 w 6975177"/>
              <a:gd name="connsiteY0" fmla="*/ 1789809 h 1859220"/>
              <a:gd name="connsiteX1" fmla="*/ 121450 w 6975177"/>
              <a:gd name="connsiteY1" fmla="*/ 1323802 h 1859220"/>
              <a:gd name="connsiteX2" fmla="*/ 254435 w 6975177"/>
              <a:gd name="connsiteY2" fmla="*/ 1026770 h 1859220"/>
              <a:gd name="connsiteX3" fmla="*/ 415491 w 6975177"/>
              <a:gd name="connsiteY3" fmla="*/ 785188 h 1859220"/>
              <a:gd name="connsiteX4" fmla="*/ 660052 w 6975177"/>
              <a:gd name="connsiteY4" fmla="*/ 582380 h 1859220"/>
              <a:gd name="connsiteX5" fmla="*/ 1217304 w 6975177"/>
              <a:gd name="connsiteY5" fmla="*/ 386012 h 1859220"/>
              <a:gd name="connsiteX6" fmla="*/ 2183219 w 6975177"/>
              <a:gd name="connsiteY6" fmla="*/ 244344 h 1859220"/>
              <a:gd name="connsiteX7" fmla="*/ 3329439 w 6975177"/>
              <a:gd name="connsiteY7" fmla="*/ 76919 h 1859220"/>
              <a:gd name="connsiteX8" fmla="*/ 6111275 w 6975177"/>
              <a:gd name="connsiteY8" fmla="*/ 6085 h 1859220"/>
              <a:gd name="connsiteX9" fmla="*/ 6929084 w 6975177"/>
              <a:gd name="connsiteY9" fmla="*/ 225026 h 1859220"/>
              <a:gd name="connsiteX10" fmla="*/ 6800295 w 6975177"/>
              <a:gd name="connsiteY10" fmla="*/ 450406 h 1859220"/>
              <a:gd name="connsiteX11" fmla="*/ 6194988 w 6975177"/>
              <a:gd name="connsiteY11" fmla="*/ 489042 h 1859220"/>
              <a:gd name="connsiteX12" fmla="*/ 6375292 w 6975177"/>
              <a:gd name="connsiteY12" fmla="*/ 469724 h 1859220"/>
              <a:gd name="connsiteX13" fmla="*/ 6355974 w 6975177"/>
              <a:gd name="connsiteY13" fmla="*/ 405330 h 1859220"/>
              <a:gd name="connsiteX14" fmla="*/ 6227185 w 6975177"/>
              <a:gd name="connsiteY14" fmla="*/ 450406 h 1859220"/>
              <a:gd name="connsiteX15" fmla="*/ 5518847 w 6975177"/>
              <a:gd name="connsiteY15" fmla="*/ 463285 h 1859220"/>
              <a:gd name="connsiteX16" fmla="*/ 1668064 w 6975177"/>
              <a:gd name="connsiteY16" fmla="*/ 894727 h 1859220"/>
              <a:gd name="connsiteX17" fmla="*/ 682830 w 6975177"/>
              <a:gd name="connsiteY17" fmla="*/ 1332609 h 1859220"/>
              <a:gd name="connsiteX18" fmla="*/ 335101 w 6975177"/>
              <a:gd name="connsiteY18" fmla="*/ 1783369 h 1859220"/>
              <a:gd name="connsiteX19" fmla="*/ 315782 w 6975177"/>
              <a:gd name="connsiteY19" fmla="*/ 1847764 h 1859220"/>
              <a:gd name="connsiteX20" fmla="*/ 122599 w 6975177"/>
              <a:gd name="connsiteY20" fmla="*/ 1847764 h 1859220"/>
              <a:gd name="connsiteX21" fmla="*/ 250 w 6975177"/>
              <a:gd name="connsiteY21" fmla="*/ 1854203 h 1859220"/>
              <a:gd name="connsiteX22" fmla="*/ 90402 w 6975177"/>
              <a:gd name="connsiteY22" fmla="*/ 1854203 h 1859220"/>
              <a:gd name="connsiteX23" fmla="*/ 77523 w 6975177"/>
              <a:gd name="connsiteY23" fmla="*/ 1789809 h 1859220"/>
              <a:gd name="connsiteX0" fmla="*/ 77523 w 6975177"/>
              <a:gd name="connsiteY0" fmla="*/ 1789809 h 1859220"/>
              <a:gd name="connsiteX1" fmla="*/ 121450 w 6975177"/>
              <a:gd name="connsiteY1" fmla="*/ 1323802 h 1859220"/>
              <a:gd name="connsiteX2" fmla="*/ 244673 w 6975177"/>
              <a:gd name="connsiteY2" fmla="*/ 1023516 h 1859220"/>
              <a:gd name="connsiteX3" fmla="*/ 415491 w 6975177"/>
              <a:gd name="connsiteY3" fmla="*/ 785188 h 1859220"/>
              <a:gd name="connsiteX4" fmla="*/ 660052 w 6975177"/>
              <a:gd name="connsiteY4" fmla="*/ 582380 h 1859220"/>
              <a:gd name="connsiteX5" fmla="*/ 1217304 w 6975177"/>
              <a:gd name="connsiteY5" fmla="*/ 386012 h 1859220"/>
              <a:gd name="connsiteX6" fmla="*/ 2183219 w 6975177"/>
              <a:gd name="connsiteY6" fmla="*/ 244344 h 1859220"/>
              <a:gd name="connsiteX7" fmla="*/ 3329439 w 6975177"/>
              <a:gd name="connsiteY7" fmla="*/ 76919 h 1859220"/>
              <a:gd name="connsiteX8" fmla="*/ 6111275 w 6975177"/>
              <a:gd name="connsiteY8" fmla="*/ 6085 h 1859220"/>
              <a:gd name="connsiteX9" fmla="*/ 6929084 w 6975177"/>
              <a:gd name="connsiteY9" fmla="*/ 225026 h 1859220"/>
              <a:gd name="connsiteX10" fmla="*/ 6800295 w 6975177"/>
              <a:gd name="connsiteY10" fmla="*/ 450406 h 1859220"/>
              <a:gd name="connsiteX11" fmla="*/ 6194988 w 6975177"/>
              <a:gd name="connsiteY11" fmla="*/ 489042 h 1859220"/>
              <a:gd name="connsiteX12" fmla="*/ 6375292 w 6975177"/>
              <a:gd name="connsiteY12" fmla="*/ 469724 h 1859220"/>
              <a:gd name="connsiteX13" fmla="*/ 6355974 w 6975177"/>
              <a:gd name="connsiteY13" fmla="*/ 405330 h 1859220"/>
              <a:gd name="connsiteX14" fmla="*/ 6227185 w 6975177"/>
              <a:gd name="connsiteY14" fmla="*/ 450406 h 1859220"/>
              <a:gd name="connsiteX15" fmla="*/ 5518847 w 6975177"/>
              <a:gd name="connsiteY15" fmla="*/ 463285 h 1859220"/>
              <a:gd name="connsiteX16" fmla="*/ 1668064 w 6975177"/>
              <a:gd name="connsiteY16" fmla="*/ 894727 h 1859220"/>
              <a:gd name="connsiteX17" fmla="*/ 682830 w 6975177"/>
              <a:gd name="connsiteY17" fmla="*/ 1332609 h 1859220"/>
              <a:gd name="connsiteX18" fmla="*/ 335101 w 6975177"/>
              <a:gd name="connsiteY18" fmla="*/ 1783369 h 1859220"/>
              <a:gd name="connsiteX19" fmla="*/ 315782 w 6975177"/>
              <a:gd name="connsiteY19" fmla="*/ 1847764 h 1859220"/>
              <a:gd name="connsiteX20" fmla="*/ 122599 w 6975177"/>
              <a:gd name="connsiteY20" fmla="*/ 1847764 h 1859220"/>
              <a:gd name="connsiteX21" fmla="*/ 250 w 6975177"/>
              <a:gd name="connsiteY21" fmla="*/ 1854203 h 1859220"/>
              <a:gd name="connsiteX22" fmla="*/ 90402 w 6975177"/>
              <a:gd name="connsiteY22" fmla="*/ 1854203 h 1859220"/>
              <a:gd name="connsiteX23" fmla="*/ 77523 w 6975177"/>
              <a:gd name="connsiteY23" fmla="*/ 1789809 h 1859220"/>
              <a:gd name="connsiteX0" fmla="*/ 90546 w 6975183"/>
              <a:gd name="connsiteY0" fmla="*/ 1793063 h 1858979"/>
              <a:gd name="connsiteX1" fmla="*/ 121456 w 6975183"/>
              <a:gd name="connsiteY1" fmla="*/ 1323802 h 1858979"/>
              <a:gd name="connsiteX2" fmla="*/ 244679 w 6975183"/>
              <a:gd name="connsiteY2" fmla="*/ 1023516 h 1858979"/>
              <a:gd name="connsiteX3" fmla="*/ 415497 w 6975183"/>
              <a:gd name="connsiteY3" fmla="*/ 785188 h 1858979"/>
              <a:gd name="connsiteX4" fmla="*/ 660058 w 6975183"/>
              <a:gd name="connsiteY4" fmla="*/ 582380 h 1858979"/>
              <a:gd name="connsiteX5" fmla="*/ 1217310 w 6975183"/>
              <a:gd name="connsiteY5" fmla="*/ 386012 h 1858979"/>
              <a:gd name="connsiteX6" fmla="*/ 2183225 w 6975183"/>
              <a:gd name="connsiteY6" fmla="*/ 244344 h 1858979"/>
              <a:gd name="connsiteX7" fmla="*/ 3329445 w 6975183"/>
              <a:gd name="connsiteY7" fmla="*/ 76919 h 1858979"/>
              <a:gd name="connsiteX8" fmla="*/ 6111281 w 6975183"/>
              <a:gd name="connsiteY8" fmla="*/ 6085 h 1858979"/>
              <a:gd name="connsiteX9" fmla="*/ 6929090 w 6975183"/>
              <a:gd name="connsiteY9" fmla="*/ 225026 h 1858979"/>
              <a:gd name="connsiteX10" fmla="*/ 6800301 w 6975183"/>
              <a:gd name="connsiteY10" fmla="*/ 450406 h 1858979"/>
              <a:gd name="connsiteX11" fmla="*/ 6194994 w 6975183"/>
              <a:gd name="connsiteY11" fmla="*/ 489042 h 1858979"/>
              <a:gd name="connsiteX12" fmla="*/ 6375298 w 6975183"/>
              <a:gd name="connsiteY12" fmla="*/ 469724 h 1858979"/>
              <a:gd name="connsiteX13" fmla="*/ 6355980 w 6975183"/>
              <a:gd name="connsiteY13" fmla="*/ 405330 h 1858979"/>
              <a:gd name="connsiteX14" fmla="*/ 6227191 w 6975183"/>
              <a:gd name="connsiteY14" fmla="*/ 450406 h 1858979"/>
              <a:gd name="connsiteX15" fmla="*/ 5518853 w 6975183"/>
              <a:gd name="connsiteY15" fmla="*/ 463285 h 1858979"/>
              <a:gd name="connsiteX16" fmla="*/ 1668070 w 6975183"/>
              <a:gd name="connsiteY16" fmla="*/ 894727 h 1858979"/>
              <a:gd name="connsiteX17" fmla="*/ 682836 w 6975183"/>
              <a:gd name="connsiteY17" fmla="*/ 1332609 h 1858979"/>
              <a:gd name="connsiteX18" fmla="*/ 335107 w 6975183"/>
              <a:gd name="connsiteY18" fmla="*/ 1783369 h 1858979"/>
              <a:gd name="connsiteX19" fmla="*/ 315788 w 6975183"/>
              <a:gd name="connsiteY19" fmla="*/ 1847764 h 1858979"/>
              <a:gd name="connsiteX20" fmla="*/ 122605 w 6975183"/>
              <a:gd name="connsiteY20" fmla="*/ 1847764 h 1858979"/>
              <a:gd name="connsiteX21" fmla="*/ 256 w 6975183"/>
              <a:gd name="connsiteY21" fmla="*/ 1854203 h 1858979"/>
              <a:gd name="connsiteX22" fmla="*/ 90408 w 6975183"/>
              <a:gd name="connsiteY22" fmla="*/ 1854203 h 1858979"/>
              <a:gd name="connsiteX23" fmla="*/ 90546 w 6975183"/>
              <a:gd name="connsiteY23" fmla="*/ 1793063 h 1858979"/>
              <a:gd name="connsiteX0" fmla="*/ 90546 w 6975183"/>
              <a:gd name="connsiteY0" fmla="*/ 1793063 h 1858979"/>
              <a:gd name="connsiteX1" fmla="*/ 121456 w 6975183"/>
              <a:gd name="connsiteY1" fmla="*/ 1323802 h 1858979"/>
              <a:gd name="connsiteX2" fmla="*/ 244679 w 6975183"/>
              <a:gd name="connsiteY2" fmla="*/ 1023516 h 1858979"/>
              <a:gd name="connsiteX3" fmla="*/ 415497 w 6975183"/>
              <a:gd name="connsiteY3" fmla="*/ 785188 h 1858979"/>
              <a:gd name="connsiteX4" fmla="*/ 660058 w 6975183"/>
              <a:gd name="connsiteY4" fmla="*/ 582380 h 1858979"/>
              <a:gd name="connsiteX5" fmla="*/ 1217310 w 6975183"/>
              <a:gd name="connsiteY5" fmla="*/ 386012 h 1858979"/>
              <a:gd name="connsiteX6" fmla="*/ 2183225 w 6975183"/>
              <a:gd name="connsiteY6" fmla="*/ 244344 h 1858979"/>
              <a:gd name="connsiteX7" fmla="*/ 3329445 w 6975183"/>
              <a:gd name="connsiteY7" fmla="*/ 76919 h 1858979"/>
              <a:gd name="connsiteX8" fmla="*/ 6111281 w 6975183"/>
              <a:gd name="connsiteY8" fmla="*/ 6085 h 1858979"/>
              <a:gd name="connsiteX9" fmla="*/ 6929090 w 6975183"/>
              <a:gd name="connsiteY9" fmla="*/ 225026 h 1858979"/>
              <a:gd name="connsiteX10" fmla="*/ 6800301 w 6975183"/>
              <a:gd name="connsiteY10" fmla="*/ 450406 h 1858979"/>
              <a:gd name="connsiteX11" fmla="*/ 6194994 w 6975183"/>
              <a:gd name="connsiteY11" fmla="*/ 489042 h 1858979"/>
              <a:gd name="connsiteX12" fmla="*/ 6375298 w 6975183"/>
              <a:gd name="connsiteY12" fmla="*/ 469724 h 1858979"/>
              <a:gd name="connsiteX13" fmla="*/ 6355980 w 6975183"/>
              <a:gd name="connsiteY13" fmla="*/ 405330 h 1858979"/>
              <a:gd name="connsiteX14" fmla="*/ 6227191 w 6975183"/>
              <a:gd name="connsiteY14" fmla="*/ 450406 h 1858979"/>
              <a:gd name="connsiteX15" fmla="*/ 5518853 w 6975183"/>
              <a:gd name="connsiteY15" fmla="*/ 463285 h 1858979"/>
              <a:gd name="connsiteX16" fmla="*/ 1668070 w 6975183"/>
              <a:gd name="connsiteY16" fmla="*/ 894727 h 1858979"/>
              <a:gd name="connsiteX17" fmla="*/ 673074 w 6975183"/>
              <a:gd name="connsiteY17" fmla="*/ 1316339 h 1858979"/>
              <a:gd name="connsiteX18" fmla="*/ 335107 w 6975183"/>
              <a:gd name="connsiteY18" fmla="*/ 1783369 h 1858979"/>
              <a:gd name="connsiteX19" fmla="*/ 315788 w 6975183"/>
              <a:gd name="connsiteY19" fmla="*/ 1847764 h 1858979"/>
              <a:gd name="connsiteX20" fmla="*/ 122605 w 6975183"/>
              <a:gd name="connsiteY20" fmla="*/ 1847764 h 1858979"/>
              <a:gd name="connsiteX21" fmla="*/ 256 w 6975183"/>
              <a:gd name="connsiteY21" fmla="*/ 1854203 h 1858979"/>
              <a:gd name="connsiteX22" fmla="*/ 90408 w 6975183"/>
              <a:gd name="connsiteY22" fmla="*/ 1854203 h 1858979"/>
              <a:gd name="connsiteX23" fmla="*/ 90546 w 6975183"/>
              <a:gd name="connsiteY23" fmla="*/ 1793063 h 1858979"/>
              <a:gd name="connsiteX0" fmla="*/ 90546 w 6975183"/>
              <a:gd name="connsiteY0" fmla="*/ 1793063 h 1858979"/>
              <a:gd name="connsiteX1" fmla="*/ 121456 w 6975183"/>
              <a:gd name="connsiteY1" fmla="*/ 1323802 h 1858979"/>
              <a:gd name="connsiteX2" fmla="*/ 244679 w 6975183"/>
              <a:gd name="connsiteY2" fmla="*/ 1023516 h 1858979"/>
              <a:gd name="connsiteX3" fmla="*/ 415497 w 6975183"/>
              <a:gd name="connsiteY3" fmla="*/ 785188 h 1858979"/>
              <a:gd name="connsiteX4" fmla="*/ 660058 w 6975183"/>
              <a:gd name="connsiteY4" fmla="*/ 582380 h 1858979"/>
              <a:gd name="connsiteX5" fmla="*/ 1217310 w 6975183"/>
              <a:gd name="connsiteY5" fmla="*/ 386012 h 1858979"/>
              <a:gd name="connsiteX6" fmla="*/ 2183225 w 6975183"/>
              <a:gd name="connsiteY6" fmla="*/ 244344 h 1858979"/>
              <a:gd name="connsiteX7" fmla="*/ 3329445 w 6975183"/>
              <a:gd name="connsiteY7" fmla="*/ 76919 h 1858979"/>
              <a:gd name="connsiteX8" fmla="*/ 6111281 w 6975183"/>
              <a:gd name="connsiteY8" fmla="*/ 6085 h 1858979"/>
              <a:gd name="connsiteX9" fmla="*/ 6929090 w 6975183"/>
              <a:gd name="connsiteY9" fmla="*/ 225026 h 1858979"/>
              <a:gd name="connsiteX10" fmla="*/ 6800301 w 6975183"/>
              <a:gd name="connsiteY10" fmla="*/ 450406 h 1858979"/>
              <a:gd name="connsiteX11" fmla="*/ 6194994 w 6975183"/>
              <a:gd name="connsiteY11" fmla="*/ 489042 h 1858979"/>
              <a:gd name="connsiteX12" fmla="*/ 6375298 w 6975183"/>
              <a:gd name="connsiteY12" fmla="*/ 469724 h 1858979"/>
              <a:gd name="connsiteX13" fmla="*/ 6355980 w 6975183"/>
              <a:gd name="connsiteY13" fmla="*/ 405330 h 1858979"/>
              <a:gd name="connsiteX14" fmla="*/ 6227191 w 6975183"/>
              <a:gd name="connsiteY14" fmla="*/ 450406 h 1858979"/>
              <a:gd name="connsiteX15" fmla="*/ 5518853 w 6975183"/>
              <a:gd name="connsiteY15" fmla="*/ 463285 h 1858979"/>
              <a:gd name="connsiteX16" fmla="*/ 1668070 w 6975183"/>
              <a:gd name="connsiteY16" fmla="*/ 894727 h 1858979"/>
              <a:gd name="connsiteX17" fmla="*/ 673074 w 6975183"/>
              <a:gd name="connsiteY17" fmla="*/ 1316339 h 1858979"/>
              <a:gd name="connsiteX18" fmla="*/ 335107 w 6975183"/>
              <a:gd name="connsiteY18" fmla="*/ 1783369 h 1858979"/>
              <a:gd name="connsiteX19" fmla="*/ 315788 w 6975183"/>
              <a:gd name="connsiteY19" fmla="*/ 1847764 h 1858979"/>
              <a:gd name="connsiteX20" fmla="*/ 122605 w 6975183"/>
              <a:gd name="connsiteY20" fmla="*/ 1847764 h 1858979"/>
              <a:gd name="connsiteX21" fmla="*/ 256 w 6975183"/>
              <a:gd name="connsiteY21" fmla="*/ 1854203 h 1858979"/>
              <a:gd name="connsiteX22" fmla="*/ 90408 w 6975183"/>
              <a:gd name="connsiteY22" fmla="*/ 1854203 h 1858979"/>
              <a:gd name="connsiteX23" fmla="*/ 90546 w 6975183"/>
              <a:gd name="connsiteY23" fmla="*/ 1793063 h 1858979"/>
              <a:gd name="connsiteX0" fmla="*/ 90546 w 6975183"/>
              <a:gd name="connsiteY0" fmla="*/ 1793063 h 1858979"/>
              <a:gd name="connsiteX1" fmla="*/ 121456 w 6975183"/>
              <a:gd name="connsiteY1" fmla="*/ 1323802 h 1858979"/>
              <a:gd name="connsiteX2" fmla="*/ 244679 w 6975183"/>
              <a:gd name="connsiteY2" fmla="*/ 1023516 h 1858979"/>
              <a:gd name="connsiteX3" fmla="*/ 415497 w 6975183"/>
              <a:gd name="connsiteY3" fmla="*/ 785188 h 1858979"/>
              <a:gd name="connsiteX4" fmla="*/ 660058 w 6975183"/>
              <a:gd name="connsiteY4" fmla="*/ 582380 h 1858979"/>
              <a:gd name="connsiteX5" fmla="*/ 1217310 w 6975183"/>
              <a:gd name="connsiteY5" fmla="*/ 386012 h 1858979"/>
              <a:gd name="connsiteX6" fmla="*/ 2183225 w 6975183"/>
              <a:gd name="connsiteY6" fmla="*/ 244344 h 1858979"/>
              <a:gd name="connsiteX7" fmla="*/ 3329445 w 6975183"/>
              <a:gd name="connsiteY7" fmla="*/ 76919 h 1858979"/>
              <a:gd name="connsiteX8" fmla="*/ 6111281 w 6975183"/>
              <a:gd name="connsiteY8" fmla="*/ 6085 h 1858979"/>
              <a:gd name="connsiteX9" fmla="*/ 6929090 w 6975183"/>
              <a:gd name="connsiteY9" fmla="*/ 225026 h 1858979"/>
              <a:gd name="connsiteX10" fmla="*/ 6800301 w 6975183"/>
              <a:gd name="connsiteY10" fmla="*/ 450406 h 1858979"/>
              <a:gd name="connsiteX11" fmla="*/ 6194994 w 6975183"/>
              <a:gd name="connsiteY11" fmla="*/ 489042 h 1858979"/>
              <a:gd name="connsiteX12" fmla="*/ 6375298 w 6975183"/>
              <a:gd name="connsiteY12" fmla="*/ 469724 h 1858979"/>
              <a:gd name="connsiteX13" fmla="*/ 6355980 w 6975183"/>
              <a:gd name="connsiteY13" fmla="*/ 405330 h 1858979"/>
              <a:gd name="connsiteX14" fmla="*/ 6227191 w 6975183"/>
              <a:gd name="connsiteY14" fmla="*/ 450406 h 1858979"/>
              <a:gd name="connsiteX15" fmla="*/ 5518853 w 6975183"/>
              <a:gd name="connsiteY15" fmla="*/ 463285 h 1858979"/>
              <a:gd name="connsiteX16" fmla="*/ 1668070 w 6975183"/>
              <a:gd name="connsiteY16" fmla="*/ 894727 h 1858979"/>
              <a:gd name="connsiteX17" fmla="*/ 673074 w 6975183"/>
              <a:gd name="connsiteY17" fmla="*/ 1316339 h 1858979"/>
              <a:gd name="connsiteX18" fmla="*/ 335107 w 6975183"/>
              <a:gd name="connsiteY18" fmla="*/ 1783369 h 1858979"/>
              <a:gd name="connsiteX19" fmla="*/ 315788 w 6975183"/>
              <a:gd name="connsiteY19" fmla="*/ 1847764 h 1858979"/>
              <a:gd name="connsiteX20" fmla="*/ 122605 w 6975183"/>
              <a:gd name="connsiteY20" fmla="*/ 1847764 h 1858979"/>
              <a:gd name="connsiteX21" fmla="*/ 256 w 6975183"/>
              <a:gd name="connsiteY21" fmla="*/ 1854203 h 1858979"/>
              <a:gd name="connsiteX22" fmla="*/ 90408 w 6975183"/>
              <a:gd name="connsiteY22" fmla="*/ 1854203 h 1858979"/>
              <a:gd name="connsiteX23" fmla="*/ 90546 w 6975183"/>
              <a:gd name="connsiteY23" fmla="*/ 1793063 h 1858979"/>
              <a:gd name="connsiteX0" fmla="*/ 90546 w 6975183"/>
              <a:gd name="connsiteY0" fmla="*/ 1793063 h 1858979"/>
              <a:gd name="connsiteX1" fmla="*/ 121456 w 6975183"/>
              <a:gd name="connsiteY1" fmla="*/ 1323802 h 1858979"/>
              <a:gd name="connsiteX2" fmla="*/ 244679 w 6975183"/>
              <a:gd name="connsiteY2" fmla="*/ 1023516 h 1858979"/>
              <a:gd name="connsiteX3" fmla="*/ 415497 w 6975183"/>
              <a:gd name="connsiteY3" fmla="*/ 785188 h 1858979"/>
              <a:gd name="connsiteX4" fmla="*/ 660058 w 6975183"/>
              <a:gd name="connsiteY4" fmla="*/ 582380 h 1858979"/>
              <a:gd name="connsiteX5" fmla="*/ 1217310 w 6975183"/>
              <a:gd name="connsiteY5" fmla="*/ 386012 h 1858979"/>
              <a:gd name="connsiteX6" fmla="*/ 2183225 w 6975183"/>
              <a:gd name="connsiteY6" fmla="*/ 244344 h 1858979"/>
              <a:gd name="connsiteX7" fmla="*/ 3329445 w 6975183"/>
              <a:gd name="connsiteY7" fmla="*/ 76919 h 1858979"/>
              <a:gd name="connsiteX8" fmla="*/ 6111281 w 6975183"/>
              <a:gd name="connsiteY8" fmla="*/ 6085 h 1858979"/>
              <a:gd name="connsiteX9" fmla="*/ 6929090 w 6975183"/>
              <a:gd name="connsiteY9" fmla="*/ 225026 h 1858979"/>
              <a:gd name="connsiteX10" fmla="*/ 6800301 w 6975183"/>
              <a:gd name="connsiteY10" fmla="*/ 450406 h 1858979"/>
              <a:gd name="connsiteX11" fmla="*/ 6194994 w 6975183"/>
              <a:gd name="connsiteY11" fmla="*/ 489042 h 1858979"/>
              <a:gd name="connsiteX12" fmla="*/ 6375298 w 6975183"/>
              <a:gd name="connsiteY12" fmla="*/ 469724 h 1858979"/>
              <a:gd name="connsiteX13" fmla="*/ 6355980 w 6975183"/>
              <a:gd name="connsiteY13" fmla="*/ 405330 h 1858979"/>
              <a:gd name="connsiteX14" fmla="*/ 6227191 w 6975183"/>
              <a:gd name="connsiteY14" fmla="*/ 450406 h 1858979"/>
              <a:gd name="connsiteX15" fmla="*/ 5518853 w 6975183"/>
              <a:gd name="connsiteY15" fmla="*/ 463285 h 1858979"/>
              <a:gd name="connsiteX16" fmla="*/ 1668070 w 6975183"/>
              <a:gd name="connsiteY16" fmla="*/ 894727 h 1858979"/>
              <a:gd name="connsiteX17" fmla="*/ 673074 w 6975183"/>
              <a:gd name="connsiteY17" fmla="*/ 1316339 h 1858979"/>
              <a:gd name="connsiteX18" fmla="*/ 374156 w 6975183"/>
              <a:gd name="connsiteY18" fmla="*/ 1786623 h 1858979"/>
              <a:gd name="connsiteX19" fmla="*/ 315788 w 6975183"/>
              <a:gd name="connsiteY19" fmla="*/ 1847764 h 1858979"/>
              <a:gd name="connsiteX20" fmla="*/ 122605 w 6975183"/>
              <a:gd name="connsiteY20" fmla="*/ 1847764 h 1858979"/>
              <a:gd name="connsiteX21" fmla="*/ 256 w 6975183"/>
              <a:gd name="connsiteY21" fmla="*/ 1854203 h 1858979"/>
              <a:gd name="connsiteX22" fmla="*/ 90408 w 6975183"/>
              <a:gd name="connsiteY22" fmla="*/ 1854203 h 1858979"/>
              <a:gd name="connsiteX23" fmla="*/ 90546 w 6975183"/>
              <a:gd name="connsiteY23" fmla="*/ 1793063 h 1858979"/>
              <a:gd name="connsiteX0" fmla="*/ 90546 w 6975183"/>
              <a:gd name="connsiteY0" fmla="*/ 1793063 h 1858979"/>
              <a:gd name="connsiteX1" fmla="*/ 121456 w 6975183"/>
              <a:gd name="connsiteY1" fmla="*/ 1323802 h 1858979"/>
              <a:gd name="connsiteX2" fmla="*/ 244679 w 6975183"/>
              <a:gd name="connsiteY2" fmla="*/ 1023516 h 1858979"/>
              <a:gd name="connsiteX3" fmla="*/ 415497 w 6975183"/>
              <a:gd name="connsiteY3" fmla="*/ 785188 h 1858979"/>
              <a:gd name="connsiteX4" fmla="*/ 660058 w 6975183"/>
              <a:gd name="connsiteY4" fmla="*/ 582380 h 1858979"/>
              <a:gd name="connsiteX5" fmla="*/ 1217310 w 6975183"/>
              <a:gd name="connsiteY5" fmla="*/ 386012 h 1858979"/>
              <a:gd name="connsiteX6" fmla="*/ 2183225 w 6975183"/>
              <a:gd name="connsiteY6" fmla="*/ 244344 h 1858979"/>
              <a:gd name="connsiteX7" fmla="*/ 3329445 w 6975183"/>
              <a:gd name="connsiteY7" fmla="*/ 76919 h 1858979"/>
              <a:gd name="connsiteX8" fmla="*/ 6111281 w 6975183"/>
              <a:gd name="connsiteY8" fmla="*/ 6085 h 1858979"/>
              <a:gd name="connsiteX9" fmla="*/ 6929090 w 6975183"/>
              <a:gd name="connsiteY9" fmla="*/ 225026 h 1858979"/>
              <a:gd name="connsiteX10" fmla="*/ 6800301 w 6975183"/>
              <a:gd name="connsiteY10" fmla="*/ 450406 h 1858979"/>
              <a:gd name="connsiteX11" fmla="*/ 6194994 w 6975183"/>
              <a:gd name="connsiteY11" fmla="*/ 489042 h 1858979"/>
              <a:gd name="connsiteX12" fmla="*/ 6375298 w 6975183"/>
              <a:gd name="connsiteY12" fmla="*/ 469724 h 1858979"/>
              <a:gd name="connsiteX13" fmla="*/ 6355980 w 6975183"/>
              <a:gd name="connsiteY13" fmla="*/ 405330 h 1858979"/>
              <a:gd name="connsiteX14" fmla="*/ 6227191 w 6975183"/>
              <a:gd name="connsiteY14" fmla="*/ 450406 h 1858979"/>
              <a:gd name="connsiteX15" fmla="*/ 5518853 w 6975183"/>
              <a:gd name="connsiteY15" fmla="*/ 463285 h 1858979"/>
              <a:gd name="connsiteX16" fmla="*/ 1668070 w 6975183"/>
              <a:gd name="connsiteY16" fmla="*/ 894727 h 1858979"/>
              <a:gd name="connsiteX17" fmla="*/ 673074 w 6975183"/>
              <a:gd name="connsiteY17" fmla="*/ 1316339 h 1858979"/>
              <a:gd name="connsiteX18" fmla="*/ 374156 w 6975183"/>
              <a:gd name="connsiteY18" fmla="*/ 1786623 h 1858979"/>
              <a:gd name="connsiteX19" fmla="*/ 315788 w 6975183"/>
              <a:gd name="connsiteY19" fmla="*/ 1847764 h 1858979"/>
              <a:gd name="connsiteX20" fmla="*/ 122605 w 6975183"/>
              <a:gd name="connsiteY20" fmla="*/ 1847764 h 1858979"/>
              <a:gd name="connsiteX21" fmla="*/ 256 w 6975183"/>
              <a:gd name="connsiteY21" fmla="*/ 1854203 h 1858979"/>
              <a:gd name="connsiteX22" fmla="*/ 90408 w 6975183"/>
              <a:gd name="connsiteY22" fmla="*/ 1854203 h 1858979"/>
              <a:gd name="connsiteX23" fmla="*/ 90546 w 6975183"/>
              <a:gd name="connsiteY23" fmla="*/ 1793063 h 1858979"/>
              <a:gd name="connsiteX0" fmla="*/ 90546 w 6975183"/>
              <a:gd name="connsiteY0" fmla="*/ 1793063 h 1858979"/>
              <a:gd name="connsiteX1" fmla="*/ 121456 w 6975183"/>
              <a:gd name="connsiteY1" fmla="*/ 1323802 h 1858979"/>
              <a:gd name="connsiteX2" fmla="*/ 244679 w 6975183"/>
              <a:gd name="connsiteY2" fmla="*/ 1023516 h 1858979"/>
              <a:gd name="connsiteX3" fmla="*/ 415497 w 6975183"/>
              <a:gd name="connsiteY3" fmla="*/ 785188 h 1858979"/>
              <a:gd name="connsiteX4" fmla="*/ 660058 w 6975183"/>
              <a:gd name="connsiteY4" fmla="*/ 582380 h 1858979"/>
              <a:gd name="connsiteX5" fmla="*/ 1217310 w 6975183"/>
              <a:gd name="connsiteY5" fmla="*/ 386012 h 1858979"/>
              <a:gd name="connsiteX6" fmla="*/ 2183225 w 6975183"/>
              <a:gd name="connsiteY6" fmla="*/ 244344 h 1858979"/>
              <a:gd name="connsiteX7" fmla="*/ 3329445 w 6975183"/>
              <a:gd name="connsiteY7" fmla="*/ 76919 h 1858979"/>
              <a:gd name="connsiteX8" fmla="*/ 6111281 w 6975183"/>
              <a:gd name="connsiteY8" fmla="*/ 6085 h 1858979"/>
              <a:gd name="connsiteX9" fmla="*/ 6929090 w 6975183"/>
              <a:gd name="connsiteY9" fmla="*/ 225026 h 1858979"/>
              <a:gd name="connsiteX10" fmla="*/ 6800301 w 6975183"/>
              <a:gd name="connsiteY10" fmla="*/ 450406 h 1858979"/>
              <a:gd name="connsiteX11" fmla="*/ 6194994 w 6975183"/>
              <a:gd name="connsiteY11" fmla="*/ 489042 h 1858979"/>
              <a:gd name="connsiteX12" fmla="*/ 6375298 w 6975183"/>
              <a:gd name="connsiteY12" fmla="*/ 469724 h 1858979"/>
              <a:gd name="connsiteX13" fmla="*/ 6355980 w 6975183"/>
              <a:gd name="connsiteY13" fmla="*/ 405330 h 1858979"/>
              <a:gd name="connsiteX14" fmla="*/ 6227191 w 6975183"/>
              <a:gd name="connsiteY14" fmla="*/ 450406 h 1858979"/>
              <a:gd name="connsiteX15" fmla="*/ 5518853 w 6975183"/>
              <a:gd name="connsiteY15" fmla="*/ 463285 h 1858979"/>
              <a:gd name="connsiteX16" fmla="*/ 1668070 w 6975183"/>
              <a:gd name="connsiteY16" fmla="*/ 894727 h 1858979"/>
              <a:gd name="connsiteX17" fmla="*/ 673074 w 6975183"/>
              <a:gd name="connsiteY17" fmla="*/ 1316339 h 1858979"/>
              <a:gd name="connsiteX18" fmla="*/ 374156 w 6975183"/>
              <a:gd name="connsiteY18" fmla="*/ 1786623 h 1858979"/>
              <a:gd name="connsiteX19" fmla="*/ 315788 w 6975183"/>
              <a:gd name="connsiteY19" fmla="*/ 1847764 h 1858979"/>
              <a:gd name="connsiteX20" fmla="*/ 122605 w 6975183"/>
              <a:gd name="connsiteY20" fmla="*/ 1847764 h 1858979"/>
              <a:gd name="connsiteX21" fmla="*/ 256 w 6975183"/>
              <a:gd name="connsiteY21" fmla="*/ 1854203 h 1858979"/>
              <a:gd name="connsiteX22" fmla="*/ 90408 w 6975183"/>
              <a:gd name="connsiteY22" fmla="*/ 1854203 h 1858979"/>
              <a:gd name="connsiteX23" fmla="*/ 90546 w 6975183"/>
              <a:gd name="connsiteY23" fmla="*/ 1793063 h 1858979"/>
              <a:gd name="connsiteX0" fmla="*/ 90546 w 6975183"/>
              <a:gd name="connsiteY0" fmla="*/ 1793063 h 1858979"/>
              <a:gd name="connsiteX1" fmla="*/ 121456 w 6975183"/>
              <a:gd name="connsiteY1" fmla="*/ 1323802 h 1858979"/>
              <a:gd name="connsiteX2" fmla="*/ 244679 w 6975183"/>
              <a:gd name="connsiteY2" fmla="*/ 1023516 h 1858979"/>
              <a:gd name="connsiteX3" fmla="*/ 415497 w 6975183"/>
              <a:gd name="connsiteY3" fmla="*/ 785188 h 1858979"/>
              <a:gd name="connsiteX4" fmla="*/ 660058 w 6975183"/>
              <a:gd name="connsiteY4" fmla="*/ 582380 h 1858979"/>
              <a:gd name="connsiteX5" fmla="*/ 1217310 w 6975183"/>
              <a:gd name="connsiteY5" fmla="*/ 386012 h 1858979"/>
              <a:gd name="connsiteX6" fmla="*/ 2183225 w 6975183"/>
              <a:gd name="connsiteY6" fmla="*/ 244344 h 1858979"/>
              <a:gd name="connsiteX7" fmla="*/ 3329445 w 6975183"/>
              <a:gd name="connsiteY7" fmla="*/ 76919 h 1858979"/>
              <a:gd name="connsiteX8" fmla="*/ 6111281 w 6975183"/>
              <a:gd name="connsiteY8" fmla="*/ 6085 h 1858979"/>
              <a:gd name="connsiteX9" fmla="*/ 6929090 w 6975183"/>
              <a:gd name="connsiteY9" fmla="*/ 225026 h 1858979"/>
              <a:gd name="connsiteX10" fmla="*/ 6800301 w 6975183"/>
              <a:gd name="connsiteY10" fmla="*/ 450406 h 1858979"/>
              <a:gd name="connsiteX11" fmla="*/ 6194994 w 6975183"/>
              <a:gd name="connsiteY11" fmla="*/ 489042 h 1858979"/>
              <a:gd name="connsiteX12" fmla="*/ 6375298 w 6975183"/>
              <a:gd name="connsiteY12" fmla="*/ 469724 h 1858979"/>
              <a:gd name="connsiteX13" fmla="*/ 6355980 w 6975183"/>
              <a:gd name="connsiteY13" fmla="*/ 405330 h 1858979"/>
              <a:gd name="connsiteX14" fmla="*/ 6227191 w 6975183"/>
              <a:gd name="connsiteY14" fmla="*/ 450406 h 1858979"/>
              <a:gd name="connsiteX15" fmla="*/ 5518853 w 6975183"/>
              <a:gd name="connsiteY15" fmla="*/ 463285 h 1858979"/>
              <a:gd name="connsiteX16" fmla="*/ 1668070 w 6975183"/>
              <a:gd name="connsiteY16" fmla="*/ 894727 h 1858979"/>
              <a:gd name="connsiteX17" fmla="*/ 673074 w 6975183"/>
              <a:gd name="connsiteY17" fmla="*/ 1316339 h 1858979"/>
              <a:gd name="connsiteX18" fmla="*/ 374156 w 6975183"/>
              <a:gd name="connsiteY18" fmla="*/ 1786623 h 1858979"/>
              <a:gd name="connsiteX19" fmla="*/ 315788 w 6975183"/>
              <a:gd name="connsiteY19" fmla="*/ 1847764 h 1858979"/>
              <a:gd name="connsiteX20" fmla="*/ 122605 w 6975183"/>
              <a:gd name="connsiteY20" fmla="*/ 1847764 h 1858979"/>
              <a:gd name="connsiteX21" fmla="*/ 256 w 6975183"/>
              <a:gd name="connsiteY21" fmla="*/ 1854203 h 1858979"/>
              <a:gd name="connsiteX22" fmla="*/ 90408 w 6975183"/>
              <a:gd name="connsiteY22" fmla="*/ 1854203 h 1858979"/>
              <a:gd name="connsiteX23" fmla="*/ 90546 w 6975183"/>
              <a:gd name="connsiteY23" fmla="*/ 1793063 h 1858979"/>
              <a:gd name="connsiteX0" fmla="*/ 90546 w 6975183"/>
              <a:gd name="connsiteY0" fmla="*/ 1793063 h 1858979"/>
              <a:gd name="connsiteX1" fmla="*/ 121456 w 6975183"/>
              <a:gd name="connsiteY1" fmla="*/ 1323802 h 1858979"/>
              <a:gd name="connsiteX2" fmla="*/ 244679 w 6975183"/>
              <a:gd name="connsiteY2" fmla="*/ 1023516 h 1858979"/>
              <a:gd name="connsiteX3" fmla="*/ 415497 w 6975183"/>
              <a:gd name="connsiteY3" fmla="*/ 785188 h 1858979"/>
              <a:gd name="connsiteX4" fmla="*/ 660058 w 6975183"/>
              <a:gd name="connsiteY4" fmla="*/ 582380 h 1858979"/>
              <a:gd name="connsiteX5" fmla="*/ 1217310 w 6975183"/>
              <a:gd name="connsiteY5" fmla="*/ 386012 h 1858979"/>
              <a:gd name="connsiteX6" fmla="*/ 2183225 w 6975183"/>
              <a:gd name="connsiteY6" fmla="*/ 244344 h 1858979"/>
              <a:gd name="connsiteX7" fmla="*/ 3329445 w 6975183"/>
              <a:gd name="connsiteY7" fmla="*/ 76919 h 1858979"/>
              <a:gd name="connsiteX8" fmla="*/ 6111281 w 6975183"/>
              <a:gd name="connsiteY8" fmla="*/ 6085 h 1858979"/>
              <a:gd name="connsiteX9" fmla="*/ 6929090 w 6975183"/>
              <a:gd name="connsiteY9" fmla="*/ 225026 h 1858979"/>
              <a:gd name="connsiteX10" fmla="*/ 6800301 w 6975183"/>
              <a:gd name="connsiteY10" fmla="*/ 450406 h 1858979"/>
              <a:gd name="connsiteX11" fmla="*/ 6194994 w 6975183"/>
              <a:gd name="connsiteY11" fmla="*/ 489042 h 1858979"/>
              <a:gd name="connsiteX12" fmla="*/ 6375298 w 6975183"/>
              <a:gd name="connsiteY12" fmla="*/ 469724 h 1858979"/>
              <a:gd name="connsiteX13" fmla="*/ 6355980 w 6975183"/>
              <a:gd name="connsiteY13" fmla="*/ 405330 h 1858979"/>
              <a:gd name="connsiteX14" fmla="*/ 6227191 w 6975183"/>
              <a:gd name="connsiteY14" fmla="*/ 450406 h 1858979"/>
              <a:gd name="connsiteX15" fmla="*/ 5518853 w 6975183"/>
              <a:gd name="connsiteY15" fmla="*/ 463285 h 1858979"/>
              <a:gd name="connsiteX16" fmla="*/ 1668070 w 6975183"/>
              <a:gd name="connsiteY16" fmla="*/ 894727 h 1858979"/>
              <a:gd name="connsiteX17" fmla="*/ 673074 w 6975183"/>
              <a:gd name="connsiteY17" fmla="*/ 1316339 h 1858979"/>
              <a:gd name="connsiteX18" fmla="*/ 374156 w 6975183"/>
              <a:gd name="connsiteY18" fmla="*/ 1786623 h 1858979"/>
              <a:gd name="connsiteX19" fmla="*/ 315788 w 6975183"/>
              <a:gd name="connsiteY19" fmla="*/ 1847764 h 1858979"/>
              <a:gd name="connsiteX20" fmla="*/ 122605 w 6975183"/>
              <a:gd name="connsiteY20" fmla="*/ 1847764 h 1858979"/>
              <a:gd name="connsiteX21" fmla="*/ 256 w 6975183"/>
              <a:gd name="connsiteY21" fmla="*/ 1854203 h 1858979"/>
              <a:gd name="connsiteX22" fmla="*/ 90408 w 6975183"/>
              <a:gd name="connsiteY22" fmla="*/ 1854203 h 1858979"/>
              <a:gd name="connsiteX23" fmla="*/ 90546 w 6975183"/>
              <a:gd name="connsiteY23" fmla="*/ 1793063 h 1858979"/>
              <a:gd name="connsiteX0" fmla="*/ 90546 w 6975183"/>
              <a:gd name="connsiteY0" fmla="*/ 1793063 h 1858979"/>
              <a:gd name="connsiteX1" fmla="*/ 121456 w 6975183"/>
              <a:gd name="connsiteY1" fmla="*/ 1323802 h 1858979"/>
              <a:gd name="connsiteX2" fmla="*/ 244679 w 6975183"/>
              <a:gd name="connsiteY2" fmla="*/ 1023516 h 1858979"/>
              <a:gd name="connsiteX3" fmla="*/ 415497 w 6975183"/>
              <a:gd name="connsiteY3" fmla="*/ 785188 h 1858979"/>
              <a:gd name="connsiteX4" fmla="*/ 660058 w 6975183"/>
              <a:gd name="connsiteY4" fmla="*/ 582380 h 1858979"/>
              <a:gd name="connsiteX5" fmla="*/ 1217310 w 6975183"/>
              <a:gd name="connsiteY5" fmla="*/ 386012 h 1858979"/>
              <a:gd name="connsiteX6" fmla="*/ 2183225 w 6975183"/>
              <a:gd name="connsiteY6" fmla="*/ 244344 h 1858979"/>
              <a:gd name="connsiteX7" fmla="*/ 3329445 w 6975183"/>
              <a:gd name="connsiteY7" fmla="*/ 76919 h 1858979"/>
              <a:gd name="connsiteX8" fmla="*/ 6111281 w 6975183"/>
              <a:gd name="connsiteY8" fmla="*/ 6085 h 1858979"/>
              <a:gd name="connsiteX9" fmla="*/ 6929090 w 6975183"/>
              <a:gd name="connsiteY9" fmla="*/ 225026 h 1858979"/>
              <a:gd name="connsiteX10" fmla="*/ 6800301 w 6975183"/>
              <a:gd name="connsiteY10" fmla="*/ 450406 h 1858979"/>
              <a:gd name="connsiteX11" fmla="*/ 6194994 w 6975183"/>
              <a:gd name="connsiteY11" fmla="*/ 489042 h 1858979"/>
              <a:gd name="connsiteX12" fmla="*/ 6375298 w 6975183"/>
              <a:gd name="connsiteY12" fmla="*/ 469724 h 1858979"/>
              <a:gd name="connsiteX13" fmla="*/ 6355980 w 6975183"/>
              <a:gd name="connsiteY13" fmla="*/ 405330 h 1858979"/>
              <a:gd name="connsiteX14" fmla="*/ 6305289 w 6975183"/>
              <a:gd name="connsiteY14" fmla="*/ 440644 h 1858979"/>
              <a:gd name="connsiteX15" fmla="*/ 5518853 w 6975183"/>
              <a:gd name="connsiteY15" fmla="*/ 463285 h 1858979"/>
              <a:gd name="connsiteX16" fmla="*/ 1668070 w 6975183"/>
              <a:gd name="connsiteY16" fmla="*/ 894727 h 1858979"/>
              <a:gd name="connsiteX17" fmla="*/ 673074 w 6975183"/>
              <a:gd name="connsiteY17" fmla="*/ 1316339 h 1858979"/>
              <a:gd name="connsiteX18" fmla="*/ 374156 w 6975183"/>
              <a:gd name="connsiteY18" fmla="*/ 1786623 h 1858979"/>
              <a:gd name="connsiteX19" fmla="*/ 315788 w 6975183"/>
              <a:gd name="connsiteY19" fmla="*/ 1847764 h 1858979"/>
              <a:gd name="connsiteX20" fmla="*/ 122605 w 6975183"/>
              <a:gd name="connsiteY20" fmla="*/ 1847764 h 1858979"/>
              <a:gd name="connsiteX21" fmla="*/ 256 w 6975183"/>
              <a:gd name="connsiteY21" fmla="*/ 1854203 h 1858979"/>
              <a:gd name="connsiteX22" fmla="*/ 90408 w 6975183"/>
              <a:gd name="connsiteY22" fmla="*/ 1854203 h 1858979"/>
              <a:gd name="connsiteX23" fmla="*/ 90546 w 6975183"/>
              <a:gd name="connsiteY23" fmla="*/ 1793063 h 1858979"/>
              <a:gd name="connsiteX0" fmla="*/ 90546 w 6975183"/>
              <a:gd name="connsiteY0" fmla="*/ 1793063 h 1858979"/>
              <a:gd name="connsiteX1" fmla="*/ 121456 w 6975183"/>
              <a:gd name="connsiteY1" fmla="*/ 1323802 h 1858979"/>
              <a:gd name="connsiteX2" fmla="*/ 244679 w 6975183"/>
              <a:gd name="connsiteY2" fmla="*/ 1023516 h 1858979"/>
              <a:gd name="connsiteX3" fmla="*/ 415497 w 6975183"/>
              <a:gd name="connsiteY3" fmla="*/ 785188 h 1858979"/>
              <a:gd name="connsiteX4" fmla="*/ 660058 w 6975183"/>
              <a:gd name="connsiteY4" fmla="*/ 582380 h 1858979"/>
              <a:gd name="connsiteX5" fmla="*/ 1217310 w 6975183"/>
              <a:gd name="connsiteY5" fmla="*/ 386012 h 1858979"/>
              <a:gd name="connsiteX6" fmla="*/ 2183225 w 6975183"/>
              <a:gd name="connsiteY6" fmla="*/ 244344 h 1858979"/>
              <a:gd name="connsiteX7" fmla="*/ 3329445 w 6975183"/>
              <a:gd name="connsiteY7" fmla="*/ 76919 h 1858979"/>
              <a:gd name="connsiteX8" fmla="*/ 6111281 w 6975183"/>
              <a:gd name="connsiteY8" fmla="*/ 6085 h 1858979"/>
              <a:gd name="connsiteX9" fmla="*/ 6929090 w 6975183"/>
              <a:gd name="connsiteY9" fmla="*/ 225026 h 1858979"/>
              <a:gd name="connsiteX10" fmla="*/ 6800301 w 6975183"/>
              <a:gd name="connsiteY10" fmla="*/ 450406 h 1858979"/>
              <a:gd name="connsiteX11" fmla="*/ 6194994 w 6975183"/>
              <a:gd name="connsiteY11" fmla="*/ 489042 h 1858979"/>
              <a:gd name="connsiteX12" fmla="*/ 6375298 w 6975183"/>
              <a:gd name="connsiteY12" fmla="*/ 469724 h 1858979"/>
              <a:gd name="connsiteX13" fmla="*/ 6355980 w 6975183"/>
              <a:gd name="connsiteY13" fmla="*/ 405330 h 1858979"/>
              <a:gd name="connsiteX14" fmla="*/ 6305289 w 6975183"/>
              <a:gd name="connsiteY14" fmla="*/ 440644 h 1858979"/>
              <a:gd name="connsiteX15" fmla="*/ 5518853 w 6975183"/>
              <a:gd name="connsiteY15" fmla="*/ 463285 h 1858979"/>
              <a:gd name="connsiteX16" fmla="*/ 1668070 w 6975183"/>
              <a:gd name="connsiteY16" fmla="*/ 894727 h 1858979"/>
              <a:gd name="connsiteX17" fmla="*/ 673074 w 6975183"/>
              <a:gd name="connsiteY17" fmla="*/ 1316339 h 1858979"/>
              <a:gd name="connsiteX18" fmla="*/ 374156 w 6975183"/>
              <a:gd name="connsiteY18" fmla="*/ 1786623 h 1858979"/>
              <a:gd name="connsiteX19" fmla="*/ 315788 w 6975183"/>
              <a:gd name="connsiteY19" fmla="*/ 1847764 h 1858979"/>
              <a:gd name="connsiteX20" fmla="*/ 122605 w 6975183"/>
              <a:gd name="connsiteY20" fmla="*/ 1847764 h 1858979"/>
              <a:gd name="connsiteX21" fmla="*/ 256 w 6975183"/>
              <a:gd name="connsiteY21" fmla="*/ 1854203 h 1858979"/>
              <a:gd name="connsiteX22" fmla="*/ 90408 w 6975183"/>
              <a:gd name="connsiteY22" fmla="*/ 1854203 h 1858979"/>
              <a:gd name="connsiteX23" fmla="*/ 90546 w 6975183"/>
              <a:gd name="connsiteY23" fmla="*/ 1793063 h 1858979"/>
              <a:gd name="connsiteX0" fmla="*/ 90546 w 6975183"/>
              <a:gd name="connsiteY0" fmla="*/ 1792883 h 1858799"/>
              <a:gd name="connsiteX1" fmla="*/ 121456 w 6975183"/>
              <a:gd name="connsiteY1" fmla="*/ 1323622 h 1858799"/>
              <a:gd name="connsiteX2" fmla="*/ 244679 w 6975183"/>
              <a:gd name="connsiteY2" fmla="*/ 1023336 h 1858799"/>
              <a:gd name="connsiteX3" fmla="*/ 415497 w 6975183"/>
              <a:gd name="connsiteY3" fmla="*/ 785008 h 1858799"/>
              <a:gd name="connsiteX4" fmla="*/ 660058 w 6975183"/>
              <a:gd name="connsiteY4" fmla="*/ 582200 h 1858799"/>
              <a:gd name="connsiteX5" fmla="*/ 1217310 w 6975183"/>
              <a:gd name="connsiteY5" fmla="*/ 385832 h 1858799"/>
              <a:gd name="connsiteX6" fmla="*/ 2162791 w 6975183"/>
              <a:gd name="connsiteY6" fmla="*/ 228839 h 1858799"/>
              <a:gd name="connsiteX7" fmla="*/ 3329445 w 6975183"/>
              <a:gd name="connsiteY7" fmla="*/ 76739 h 1858799"/>
              <a:gd name="connsiteX8" fmla="*/ 6111281 w 6975183"/>
              <a:gd name="connsiteY8" fmla="*/ 5905 h 1858799"/>
              <a:gd name="connsiteX9" fmla="*/ 6929090 w 6975183"/>
              <a:gd name="connsiteY9" fmla="*/ 224846 h 1858799"/>
              <a:gd name="connsiteX10" fmla="*/ 6800301 w 6975183"/>
              <a:gd name="connsiteY10" fmla="*/ 450226 h 1858799"/>
              <a:gd name="connsiteX11" fmla="*/ 6194994 w 6975183"/>
              <a:gd name="connsiteY11" fmla="*/ 488862 h 1858799"/>
              <a:gd name="connsiteX12" fmla="*/ 6375298 w 6975183"/>
              <a:gd name="connsiteY12" fmla="*/ 469544 h 1858799"/>
              <a:gd name="connsiteX13" fmla="*/ 6355980 w 6975183"/>
              <a:gd name="connsiteY13" fmla="*/ 405150 h 1858799"/>
              <a:gd name="connsiteX14" fmla="*/ 6305289 w 6975183"/>
              <a:gd name="connsiteY14" fmla="*/ 440464 h 1858799"/>
              <a:gd name="connsiteX15" fmla="*/ 5518853 w 6975183"/>
              <a:gd name="connsiteY15" fmla="*/ 463105 h 1858799"/>
              <a:gd name="connsiteX16" fmla="*/ 1668070 w 6975183"/>
              <a:gd name="connsiteY16" fmla="*/ 894547 h 1858799"/>
              <a:gd name="connsiteX17" fmla="*/ 673074 w 6975183"/>
              <a:gd name="connsiteY17" fmla="*/ 1316159 h 1858799"/>
              <a:gd name="connsiteX18" fmla="*/ 374156 w 6975183"/>
              <a:gd name="connsiteY18" fmla="*/ 1786443 h 1858799"/>
              <a:gd name="connsiteX19" fmla="*/ 315788 w 6975183"/>
              <a:gd name="connsiteY19" fmla="*/ 1847584 h 1858799"/>
              <a:gd name="connsiteX20" fmla="*/ 122605 w 6975183"/>
              <a:gd name="connsiteY20" fmla="*/ 1847584 h 1858799"/>
              <a:gd name="connsiteX21" fmla="*/ 256 w 6975183"/>
              <a:gd name="connsiteY21" fmla="*/ 1854023 h 1858799"/>
              <a:gd name="connsiteX22" fmla="*/ 90408 w 6975183"/>
              <a:gd name="connsiteY22" fmla="*/ 1854023 h 1858799"/>
              <a:gd name="connsiteX23" fmla="*/ 90546 w 6975183"/>
              <a:gd name="connsiteY23" fmla="*/ 1792883 h 1858799"/>
              <a:gd name="connsiteX0" fmla="*/ 90546 w 6975183"/>
              <a:gd name="connsiteY0" fmla="*/ 1792883 h 1858799"/>
              <a:gd name="connsiteX1" fmla="*/ 121456 w 6975183"/>
              <a:gd name="connsiteY1" fmla="*/ 1323622 h 1858799"/>
              <a:gd name="connsiteX2" fmla="*/ 244679 w 6975183"/>
              <a:gd name="connsiteY2" fmla="*/ 1023336 h 1858799"/>
              <a:gd name="connsiteX3" fmla="*/ 415497 w 6975183"/>
              <a:gd name="connsiteY3" fmla="*/ 785008 h 1858799"/>
              <a:gd name="connsiteX4" fmla="*/ 660058 w 6975183"/>
              <a:gd name="connsiteY4" fmla="*/ 582200 h 1858799"/>
              <a:gd name="connsiteX5" fmla="*/ 1227527 w 6975183"/>
              <a:gd name="connsiteY5" fmla="*/ 406265 h 1858799"/>
              <a:gd name="connsiteX6" fmla="*/ 2162791 w 6975183"/>
              <a:gd name="connsiteY6" fmla="*/ 228839 h 1858799"/>
              <a:gd name="connsiteX7" fmla="*/ 3329445 w 6975183"/>
              <a:gd name="connsiteY7" fmla="*/ 76739 h 1858799"/>
              <a:gd name="connsiteX8" fmla="*/ 6111281 w 6975183"/>
              <a:gd name="connsiteY8" fmla="*/ 5905 h 1858799"/>
              <a:gd name="connsiteX9" fmla="*/ 6929090 w 6975183"/>
              <a:gd name="connsiteY9" fmla="*/ 224846 h 1858799"/>
              <a:gd name="connsiteX10" fmla="*/ 6800301 w 6975183"/>
              <a:gd name="connsiteY10" fmla="*/ 450226 h 1858799"/>
              <a:gd name="connsiteX11" fmla="*/ 6194994 w 6975183"/>
              <a:gd name="connsiteY11" fmla="*/ 488862 h 1858799"/>
              <a:gd name="connsiteX12" fmla="*/ 6375298 w 6975183"/>
              <a:gd name="connsiteY12" fmla="*/ 469544 h 1858799"/>
              <a:gd name="connsiteX13" fmla="*/ 6355980 w 6975183"/>
              <a:gd name="connsiteY13" fmla="*/ 405150 h 1858799"/>
              <a:gd name="connsiteX14" fmla="*/ 6305289 w 6975183"/>
              <a:gd name="connsiteY14" fmla="*/ 440464 h 1858799"/>
              <a:gd name="connsiteX15" fmla="*/ 5518853 w 6975183"/>
              <a:gd name="connsiteY15" fmla="*/ 463105 h 1858799"/>
              <a:gd name="connsiteX16" fmla="*/ 1668070 w 6975183"/>
              <a:gd name="connsiteY16" fmla="*/ 894547 h 1858799"/>
              <a:gd name="connsiteX17" fmla="*/ 673074 w 6975183"/>
              <a:gd name="connsiteY17" fmla="*/ 1316159 h 1858799"/>
              <a:gd name="connsiteX18" fmla="*/ 374156 w 6975183"/>
              <a:gd name="connsiteY18" fmla="*/ 1786443 h 1858799"/>
              <a:gd name="connsiteX19" fmla="*/ 315788 w 6975183"/>
              <a:gd name="connsiteY19" fmla="*/ 1847584 h 1858799"/>
              <a:gd name="connsiteX20" fmla="*/ 122605 w 6975183"/>
              <a:gd name="connsiteY20" fmla="*/ 1847584 h 1858799"/>
              <a:gd name="connsiteX21" fmla="*/ 256 w 6975183"/>
              <a:gd name="connsiteY21" fmla="*/ 1854023 h 1858799"/>
              <a:gd name="connsiteX22" fmla="*/ 90408 w 6975183"/>
              <a:gd name="connsiteY22" fmla="*/ 1854023 h 1858799"/>
              <a:gd name="connsiteX23" fmla="*/ 90546 w 6975183"/>
              <a:gd name="connsiteY23" fmla="*/ 1792883 h 1858799"/>
              <a:gd name="connsiteX0" fmla="*/ 90546 w 6975183"/>
              <a:gd name="connsiteY0" fmla="*/ 1792883 h 1858799"/>
              <a:gd name="connsiteX1" fmla="*/ 121456 w 6975183"/>
              <a:gd name="connsiteY1" fmla="*/ 1323622 h 1858799"/>
              <a:gd name="connsiteX2" fmla="*/ 244679 w 6975183"/>
              <a:gd name="connsiteY2" fmla="*/ 1023336 h 1858799"/>
              <a:gd name="connsiteX3" fmla="*/ 415497 w 6975183"/>
              <a:gd name="connsiteY3" fmla="*/ 785008 h 1858799"/>
              <a:gd name="connsiteX4" fmla="*/ 660058 w 6975183"/>
              <a:gd name="connsiteY4" fmla="*/ 582200 h 1858799"/>
              <a:gd name="connsiteX5" fmla="*/ 1227527 w 6975183"/>
              <a:gd name="connsiteY5" fmla="*/ 406265 h 1858799"/>
              <a:gd name="connsiteX6" fmla="*/ 2162791 w 6975183"/>
              <a:gd name="connsiteY6" fmla="*/ 228839 h 1858799"/>
              <a:gd name="connsiteX7" fmla="*/ 3329445 w 6975183"/>
              <a:gd name="connsiteY7" fmla="*/ 76739 h 1858799"/>
              <a:gd name="connsiteX8" fmla="*/ 6111281 w 6975183"/>
              <a:gd name="connsiteY8" fmla="*/ 5905 h 1858799"/>
              <a:gd name="connsiteX9" fmla="*/ 6929090 w 6975183"/>
              <a:gd name="connsiteY9" fmla="*/ 224846 h 1858799"/>
              <a:gd name="connsiteX10" fmla="*/ 6800301 w 6975183"/>
              <a:gd name="connsiteY10" fmla="*/ 450226 h 1858799"/>
              <a:gd name="connsiteX11" fmla="*/ 6194994 w 6975183"/>
              <a:gd name="connsiteY11" fmla="*/ 488862 h 1858799"/>
              <a:gd name="connsiteX12" fmla="*/ 6375298 w 6975183"/>
              <a:gd name="connsiteY12" fmla="*/ 469544 h 1858799"/>
              <a:gd name="connsiteX13" fmla="*/ 6355980 w 6975183"/>
              <a:gd name="connsiteY13" fmla="*/ 405150 h 1858799"/>
              <a:gd name="connsiteX14" fmla="*/ 6305289 w 6975183"/>
              <a:gd name="connsiteY14" fmla="*/ 440464 h 1858799"/>
              <a:gd name="connsiteX15" fmla="*/ 5518853 w 6975183"/>
              <a:gd name="connsiteY15" fmla="*/ 463105 h 1858799"/>
              <a:gd name="connsiteX16" fmla="*/ 1668070 w 6975183"/>
              <a:gd name="connsiteY16" fmla="*/ 894547 h 1858799"/>
              <a:gd name="connsiteX17" fmla="*/ 673074 w 6975183"/>
              <a:gd name="connsiteY17" fmla="*/ 1316159 h 1858799"/>
              <a:gd name="connsiteX18" fmla="*/ 374156 w 6975183"/>
              <a:gd name="connsiteY18" fmla="*/ 1786443 h 1858799"/>
              <a:gd name="connsiteX19" fmla="*/ 315788 w 6975183"/>
              <a:gd name="connsiteY19" fmla="*/ 1847584 h 1858799"/>
              <a:gd name="connsiteX20" fmla="*/ 122605 w 6975183"/>
              <a:gd name="connsiteY20" fmla="*/ 1847584 h 1858799"/>
              <a:gd name="connsiteX21" fmla="*/ 256 w 6975183"/>
              <a:gd name="connsiteY21" fmla="*/ 1854023 h 1858799"/>
              <a:gd name="connsiteX22" fmla="*/ 90408 w 6975183"/>
              <a:gd name="connsiteY22" fmla="*/ 1854023 h 1858799"/>
              <a:gd name="connsiteX23" fmla="*/ 90546 w 6975183"/>
              <a:gd name="connsiteY23" fmla="*/ 1792883 h 1858799"/>
              <a:gd name="connsiteX0" fmla="*/ 90546 w 6975183"/>
              <a:gd name="connsiteY0" fmla="*/ 1792706 h 1858622"/>
              <a:gd name="connsiteX1" fmla="*/ 121456 w 6975183"/>
              <a:gd name="connsiteY1" fmla="*/ 1323445 h 1858622"/>
              <a:gd name="connsiteX2" fmla="*/ 244679 w 6975183"/>
              <a:gd name="connsiteY2" fmla="*/ 1023159 h 1858622"/>
              <a:gd name="connsiteX3" fmla="*/ 415497 w 6975183"/>
              <a:gd name="connsiteY3" fmla="*/ 784831 h 1858622"/>
              <a:gd name="connsiteX4" fmla="*/ 660058 w 6975183"/>
              <a:gd name="connsiteY4" fmla="*/ 582023 h 1858622"/>
              <a:gd name="connsiteX5" fmla="*/ 1227527 w 6975183"/>
              <a:gd name="connsiteY5" fmla="*/ 406088 h 1858622"/>
              <a:gd name="connsiteX6" fmla="*/ 2178666 w 6975183"/>
              <a:gd name="connsiteY6" fmla="*/ 212787 h 1858622"/>
              <a:gd name="connsiteX7" fmla="*/ 3329445 w 6975183"/>
              <a:gd name="connsiteY7" fmla="*/ 76562 h 1858622"/>
              <a:gd name="connsiteX8" fmla="*/ 6111281 w 6975183"/>
              <a:gd name="connsiteY8" fmla="*/ 5728 h 1858622"/>
              <a:gd name="connsiteX9" fmla="*/ 6929090 w 6975183"/>
              <a:gd name="connsiteY9" fmla="*/ 224669 h 1858622"/>
              <a:gd name="connsiteX10" fmla="*/ 6800301 w 6975183"/>
              <a:gd name="connsiteY10" fmla="*/ 450049 h 1858622"/>
              <a:gd name="connsiteX11" fmla="*/ 6194994 w 6975183"/>
              <a:gd name="connsiteY11" fmla="*/ 488685 h 1858622"/>
              <a:gd name="connsiteX12" fmla="*/ 6375298 w 6975183"/>
              <a:gd name="connsiteY12" fmla="*/ 469367 h 1858622"/>
              <a:gd name="connsiteX13" fmla="*/ 6355980 w 6975183"/>
              <a:gd name="connsiteY13" fmla="*/ 404973 h 1858622"/>
              <a:gd name="connsiteX14" fmla="*/ 6305289 w 6975183"/>
              <a:gd name="connsiteY14" fmla="*/ 440287 h 1858622"/>
              <a:gd name="connsiteX15" fmla="*/ 5518853 w 6975183"/>
              <a:gd name="connsiteY15" fmla="*/ 462928 h 1858622"/>
              <a:gd name="connsiteX16" fmla="*/ 1668070 w 6975183"/>
              <a:gd name="connsiteY16" fmla="*/ 894370 h 1858622"/>
              <a:gd name="connsiteX17" fmla="*/ 673074 w 6975183"/>
              <a:gd name="connsiteY17" fmla="*/ 1315982 h 1858622"/>
              <a:gd name="connsiteX18" fmla="*/ 374156 w 6975183"/>
              <a:gd name="connsiteY18" fmla="*/ 1786266 h 1858622"/>
              <a:gd name="connsiteX19" fmla="*/ 315788 w 6975183"/>
              <a:gd name="connsiteY19" fmla="*/ 1847407 h 1858622"/>
              <a:gd name="connsiteX20" fmla="*/ 122605 w 6975183"/>
              <a:gd name="connsiteY20" fmla="*/ 1847407 h 1858622"/>
              <a:gd name="connsiteX21" fmla="*/ 256 w 6975183"/>
              <a:gd name="connsiteY21" fmla="*/ 1853846 h 1858622"/>
              <a:gd name="connsiteX22" fmla="*/ 90408 w 6975183"/>
              <a:gd name="connsiteY22" fmla="*/ 1853846 h 1858622"/>
              <a:gd name="connsiteX23" fmla="*/ 90546 w 6975183"/>
              <a:gd name="connsiteY23" fmla="*/ 1792706 h 1858622"/>
              <a:gd name="connsiteX0" fmla="*/ 90546 w 6975183"/>
              <a:gd name="connsiteY0" fmla="*/ 1794554 h 1860470"/>
              <a:gd name="connsiteX1" fmla="*/ 121456 w 6975183"/>
              <a:gd name="connsiteY1" fmla="*/ 1325293 h 1860470"/>
              <a:gd name="connsiteX2" fmla="*/ 244679 w 6975183"/>
              <a:gd name="connsiteY2" fmla="*/ 1025007 h 1860470"/>
              <a:gd name="connsiteX3" fmla="*/ 415497 w 6975183"/>
              <a:gd name="connsiteY3" fmla="*/ 786679 h 1860470"/>
              <a:gd name="connsiteX4" fmla="*/ 660058 w 6975183"/>
              <a:gd name="connsiteY4" fmla="*/ 583871 h 1860470"/>
              <a:gd name="connsiteX5" fmla="*/ 1227527 w 6975183"/>
              <a:gd name="connsiteY5" fmla="*/ 407936 h 1860470"/>
              <a:gd name="connsiteX6" fmla="*/ 2178666 w 6975183"/>
              <a:gd name="connsiteY6" fmla="*/ 214635 h 1860470"/>
              <a:gd name="connsiteX7" fmla="*/ 3329445 w 6975183"/>
              <a:gd name="connsiteY7" fmla="*/ 78410 h 1860470"/>
              <a:gd name="connsiteX8" fmla="*/ 6111281 w 6975183"/>
              <a:gd name="connsiteY8" fmla="*/ 7576 h 1860470"/>
              <a:gd name="connsiteX9" fmla="*/ 6929090 w 6975183"/>
              <a:gd name="connsiteY9" fmla="*/ 226517 h 1860470"/>
              <a:gd name="connsiteX10" fmla="*/ 6800301 w 6975183"/>
              <a:gd name="connsiteY10" fmla="*/ 451897 h 1860470"/>
              <a:gd name="connsiteX11" fmla="*/ 6194994 w 6975183"/>
              <a:gd name="connsiteY11" fmla="*/ 490533 h 1860470"/>
              <a:gd name="connsiteX12" fmla="*/ 6375298 w 6975183"/>
              <a:gd name="connsiteY12" fmla="*/ 471215 h 1860470"/>
              <a:gd name="connsiteX13" fmla="*/ 6355980 w 6975183"/>
              <a:gd name="connsiteY13" fmla="*/ 406821 h 1860470"/>
              <a:gd name="connsiteX14" fmla="*/ 6305289 w 6975183"/>
              <a:gd name="connsiteY14" fmla="*/ 442135 h 1860470"/>
              <a:gd name="connsiteX15" fmla="*/ 5518853 w 6975183"/>
              <a:gd name="connsiteY15" fmla="*/ 464776 h 1860470"/>
              <a:gd name="connsiteX16" fmla="*/ 1668070 w 6975183"/>
              <a:gd name="connsiteY16" fmla="*/ 896218 h 1860470"/>
              <a:gd name="connsiteX17" fmla="*/ 673074 w 6975183"/>
              <a:gd name="connsiteY17" fmla="*/ 1317830 h 1860470"/>
              <a:gd name="connsiteX18" fmla="*/ 374156 w 6975183"/>
              <a:gd name="connsiteY18" fmla="*/ 1788114 h 1860470"/>
              <a:gd name="connsiteX19" fmla="*/ 315788 w 6975183"/>
              <a:gd name="connsiteY19" fmla="*/ 1849255 h 1860470"/>
              <a:gd name="connsiteX20" fmla="*/ 122605 w 6975183"/>
              <a:gd name="connsiteY20" fmla="*/ 1849255 h 1860470"/>
              <a:gd name="connsiteX21" fmla="*/ 256 w 6975183"/>
              <a:gd name="connsiteY21" fmla="*/ 1855694 h 1860470"/>
              <a:gd name="connsiteX22" fmla="*/ 90408 w 6975183"/>
              <a:gd name="connsiteY22" fmla="*/ 1855694 h 1860470"/>
              <a:gd name="connsiteX23" fmla="*/ 90546 w 6975183"/>
              <a:gd name="connsiteY23" fmla="*/ 1794554 h 1860470"/>
              <a:gd name="connsiteX0" fmla="*/ 90546 w 6975183"/>
              <a:gd name="connsiteY0" fmla="*/ 1790449 h 1856365"/>
              <a:gd name="connsiteX1" fmla="*/ 121456 w 6975183"/>
              <a:gd name="connsiteY1" fmla="*/ 1321188 h 1856365"/>
              <a:gd name="connsiteX2" fmla="*/ 244679 w 6975183"/>
              <a:gd name="connsiteY2" fmla="*/ 1020902 h 1856365"/>
              <a:gd name="connsiteX3" fmla="*/ 415497 w 6975183"/>
              <a:gd name="connsiteY3" fmla="*/ 782574 h 1856365"/>
              <a:gd name="connsiteX4" fmla="*/ 660058 w 6975183"/>
              <a:gd name="connsiteY4" fmla="*/ 579766 h 1856365"/>
              <a:gd name="connsiteX5" fmla="*/ 1227527 w 6975183"/>
              <a:gd name="connsiteY5" fmla="*/ 403831 h 1856365"/>
              <a:gd name="connsiteX6" fmla="*/ 2178666 w 6975183"/>
              <a:gd name="connsiteY6" fmla="*/ 210530 h 1856365"/>
              <a:gd name="connsiteX7" fmla="*/ 3329445 w 6975183"/>
              <a:gd name="connsiteY7" fmla="*/ 74305 h 1856365"/>
              <a:gd name="connsiteX8" fmla="*/ 6111281 w 6975183"/>
              <a:gd name="connsiteY8" fmla="*/ 3471 h 1856365"/>
              <a:gd name="connsiteX9" fmla="*/ 6929090 w 6975183"/>
              <a:gd name="connsiteY9" fmla="*/ 222412 h 1856365"/>
              <a:gd name="connsiteX10" fmla="*/ 6800301 w 6975183"/>
              <a:gd name="connsiteY10" fmla="*/ 447792 h 1856365"/>
              <a:gd name="connsiteX11" fmla="*/ 6194994 w 6975183"/>
              <a:gd name="connsiteY11" fmla="*/ 486428 h 1856365"/>
              <a:gd name="connsiteX12" fmla="*/ 6375298 w 6975183"/>
              <a:gd name="connsiteY12" fmla="*/ 467110 h 1856365"/>
              <a:gd name="connsiteX13" fmla="*/ 6355980 w 6975183"/>
              <a:gd name="connsiteY13" fmla="*/ 402716 h 1856365"/>
              <a:gd name="connsiteX14" fmla="*/ 6305289 w 6975183"/>
              <a:gd name="connsiteY14" fmla="*/ 438030 h 1856365"/>
              <a:gd name="connsiteX15" fmla="*/ 5518853 w 6975183"/>
              <a:gd name="connsiteY15" fmla="*/ 460671 h 1856365"/>
              <a:gd name="connsiteX16" fmla="*/ 1668070 w 6975183"/>
              <a:gd name="connsiteY16" fmla="*/ 892113 h 1856365"/>
              <a:gd name="connsiteX17" fmla="*/ 673074 w 6975183"/>
              <a:gd name="connsiteY17" fmla="*/ 1313725 h 1856365"/>
              <a:gd name="connsiteX18" fmla="*/ 374156 w 6975183"/>
              <a:gd name="connsiteY18" fmla="*/ 1784009 h 1856365"/>
              <a:gd name="connsiteX19" fmla="*/ 315788 w 6975183"/>
              <a:gd name="connsiteY19" fmla="*/ 1845150 h 1856365"/>
              <a:gd name="connsiteX20" fmla="*/ 122605 w 6975183"/>
              <a:gd name="connsiteY20" fmla="*/ 1845150 h 1856365"/>
              <a:gd name="connsiteX21" fmla="*/ 256 w 6975183"/>
              <a:gd name="connsiteY21" fmla="*/ 1851589 h 1856365"/>
              <a:gd name="connsiteX22" fmla="*/ 90408 w 6975183"/>
              <a:gd name="connsiteY22" fmla="*/ 1851589 h 1856365"/>
              <a:gd name="connsiteX23" fmla="*/ 90546 w 6975183"/>
              <a:gd name="connsiteY23" fmla="*/ 1790449 h 1856365"/>
              <a:gd name="connsiteX0" fmla="*/ 90546 w 6964356"/>
              <a:gd name="connsiteY0" fmla="*/ 1803500 h 1869416"/>
              <a:gd name="connsiteX1" fmla="*/ 121456 w 6964356"/>
              <a:gd name="connsiteY1" fmla="*/ 1334239 h 1869416"/>
              <a:gd name="connsiteX2" fmla="*/ 244679 w 6964356"/>
              <a:gd name="connsiteY2" fmla="*/ 1033953 h 1869416"/>
              <a:gd name="connsiteX3" fmla="*/ 415497 w 6964356"/>
              <a:gd name="connsiteY3" fmla="*/ 795625 h 1869416"/>
              <a:gd name="connsiteX4" fmla="*/ 660058 w 6964356"/>
              <a:gd name="connsiteY4" fmla="*/ 592817 h 1869416"/>
              <a:gd name="connsiteX5" fmla="*/ 1227527 w 6964356"/>
              <a:gd name="connsiteY5" fmla="*/ 416882 h 1869416"/>
              <a:gd name="connsiteX6" fmla="*/ 2178666 w 6964356"/>
              <a:gd name="connsiteY6" fmla="*/ 223581 h 1869416"/>
              <a:gd name="connsiteX7" fmla="*/ 3329445 w 6964356"/>
              <a:gd name="connsiteY7" fmla="*/ 87356 h 1869416"/>
              <a:gd name="connsiteX8" fmla="*/ 6260645 w 6964356"/>
              <a:gd name="connsiteY8" fmla="*/ 1950 h 1869416"/>
              <a:gd name="connsiteX9" fmla="*/ 6929090 w 6964356"/>
              <a:gd name="connsiteY9" fmla="*/ 235463 h 1869416"/>
              <a:gd name="connsiteX10" fmla="*/ 6800301 w 6964356"/>
              <a:gd name="connsiteY10" fmla="*/ 460843 h 1869416"/>
              <a:gd name="connsiteX11" fmla="*/ 6194994 w 6964356"/>
              <a:gd name="connsiteY11" fmla="*/ 499479 h 1869416"/>
              <a:gd name="connsiteX12" fmla="*/ 6375298 w 6964356"/>
              <a:gd name="connsiteY12" fmla="*/ 480161 h 1869416"/>
              <a:gd name="connsiteX13" fmla="*/ 6355980 w 6964356"/>
              <a:gd name="connsiteY13" fmla="*/ 415767 h 1869416"/>
              <a:gd name="connsiteX14" fmla="*/ 6305289 w 6964356"/>
              <a:gd name="connsiteY14" fmla="*/ 451081 h 1869416"/>
              <a:gd name="connsiteX15" fmla="*/ 5518853 w 6964356"/>
              <a:gd name="connsiteY15" fmla="*/ 473722 h 1869416"/>
              <a:gd name="connsiteX16" fmla="*/ 1668070 w 6964356"/>
              <a:gd name="connsiteY16" fmla="*/ 905164 h 1869416"/>
              <a:gd name="connsiteX17" fmla="*/ 673074 w 6964356"/>
              <a:gd name="connsiteY17" fmla="*/ 1326776 h 1869416"/>
              <a:gd name="connsiteX18" fmla="*/ 374156 w 6964356"/>
              <a:gd name="connsiteY18" fmla="*/ 1797060 h 1869416"/>
              <a:gd name="connsiteX19" fmla="*/ 315788 w 6964356"/>
              <a:gd name="connsiteY19" fmla="*/ 1858201 h 1869416"/>
              <a:gd name="connsiteX20" fmla="*/ 122605 w 6964356"/>
              <a:gd name="connsiteY20" fmla="*/ 1858201 h 1869416"/>
              <a:gd name="connsiteX21" fmla="*/ 256 w 6964356"/>
              <a:gd name="connsiteY21" fmla="*/ 1864640 h 1869416"/>
              <a:gd name="connsiteX22" fmla="*/ 90408 w 6964356"/>
              <a:gd name="connsiteY22" fmla="*/ 1864640 h 1869416"/>
              <a:gd name="connsiteX23" fmla="*/ 90546 w 6964356"/>
              <a:gd name="connsiteY23" fmla="*/ 1803500 h 1869416"/>
              <a:gd name="connsiteX0" fmla="*/ 90546 w 6964356"/>
              <a:gd name="connsiteY0" fmla="*/ 1803500 h 1869416"/>
              <a:gd name="connsiteX1" fmla="*/ 121456 w 6964356"/>
              <a:gd name="connsiteY1" fmla="*/ 1334239 h 1869416"/>
              <a:gd name="connsiteX2" fmla="*/ 244679 w 6964356"/>
              <a:gd name="connsiteY2" fmla="*/ 1033953 h 1869416"/>
              <a:gd name="connsiteX3" fmla="*/ 415497 w 6964356"/>
              <a:gd name="connsiteY3" fmla="*/ 795625 h 1869416"/>
              <a:gd name="connsiteX4" fmla="*/ 660058 w 6964356"/>
              <a:gd name="connsiteY4" fmla="*/ 592817 h 1869416"/>
              <a:gd name="connsiteX5" fmla="*/ 1227527 w 6964356"/>
              <a:gd name="connsiteY5" fmla="*/ 416882 h 1869416"/>
              <a:gd name="connsiteX6" fmla="*/ 2178666 w 6964356"/>
              <a:gd name="connsiteY6" fmla="*/ 223581 h 1869416"/>
              <a:gd name="connsiteX7" fmla="*/ 3329445 w 6964356"/>
              <a:gd name="connsiteY7" fmla="*/ 87356 h 1869416"/>
              <a:gd name="connsiteX8" fmla="*/ 6260645 w 6964356"/>
              <a:gd name="connsiteY8" fmla="*/ 1950 h 1869416"/>
              <a:gd name="connsiteX9" fmla="*/ 6929090 w 6964356"/>
              <a:gd name="connsiteY9" fmla="*/ 235463 h 1869416"/>
              <a:gd name="connsiteX10" fmla="*/ 6800301 w 6964356"/>
              <a:gd name="connsiteY10" fmla="*/ 460843 h 1869416"/>
              <a:gd name="connsiteX11" fmla="*/ 6194994 w 6964356"/>
              <a:gd name="connsiteY11" fmla="*/ 499479 h 1869416"/>
              <a:gd name="connsiteX12" fmla="*/ 6375298 w 6964356"/>
              <a:gd name="connsiteY12" fmla="*/ 480161 h 1869416"/>
              <a:gd name="connsiteX13" fmla="*/ 6355980 w 6964356"/>
              <a:gd name="connsiteY13" fmla="*/ 415767 h 1869416"/>
              <a:gd name="connsiteX14" fmla="*/ 6305289 w 6964356"/>
              <a:gd name="connsiteY14" fmla="*/ 451081 h 1869416"/>
              <a:gd name="connsiteX15" fmla="*/ 5518853 w 6964356"/>
              <a:gd name="connsiteY15" fmla="*/ 473722 h 1869416"/>
              <a:gd name="connsiteX16" fmla="*/ 1668070 w 6964356"/>
              <a:gd name="connsiteY16" fmla="*/ 905164 h 1869416"/>
              <a:gd name="connsiteX17" fmla="*/ 673074 w 6964356"/>
              <a:gd name="connsiteY17" fmla="*/ 1326776 h 1869416"/>
              <a:gd name="connsiteX18" fmla="*/ 374156 w 6964356"/>
              <a:gd name="connsiteY18" fmla="*/ 1797060 h 1869416"/>
              <a:gd name="connsiteX19" fmla="*/ 315788 w 6964356"/>
              <a:gd name="connsiteY19" fmla="*/ 1858201 h 1869416"/>
              <a:gd name="connsiteX20" fmla="*/ 122605 w 6964356"/>
              <a:gd name="connsiteY20" fmla="*/ 1858201 h 1869416"/>
              <a:gd name="connsiteX21" fmla="*/ 256 w 6964356"/>
              <a:gd name="connsiteY21" fmla="*/ 1864640 h 1869416"/>
              <a:gd name="connsiteX22" fmla="*/ 90408 w 6964356"/>
              <a:gd name="connsiteY22" fmla="*/ 1864640 h 1869416"/>
              <a:gd name="connsiteX23" fmla="*/ 90546 w 6964356"/>
              <a:gd name="connsiteY23" fmla="*/ 1803500 h 1869416"/>
              <a:gd name="connsiteX0" fmla="*/ 90546 w 6964356"/>
              <a:gd name="connsiteY0" fmla="*/ 1803500 h 1869416"/>
              <a:gd name="connsiteX1" fmla="*/ 121456 w 6964356"/>
              <a:gd name="connsiteY1" fmla="*/ 1334239 h 1869416"/>
              <a:gd name="connsiteX2" fmla="*/ 244679 w 6964356"/>
              <a:gd name="connsiteY2" fmla="*/ 1033953 h 1869416"/>
              <a:gd name="connsiteX3" fmla="*/ 415497 w 6964356"/>
              <a:gd name="connsiteY3" fmla="*/ 795625 h 1869416"/>
              <a:gd name="connsiteX4" fmla="*/ 660058 w 6964356"/>
              <a:gd name="connsiteY4" fmla="*/ 592817 h 1869416"/>
              <a:gd name="connsiteX5" fmla="*/ 1227527 w 6964356"/>
              <a:gd name="connsiteY5" fmla="*/ 416882 h 1869416"/>
              <a:gd name="connsiteX6" fmla="*/ 2178666 w 6964356"/>
              <a:gd name="connsiteY6" fmla="*/ 223581 h 1869416"/>
              <a:gd name="connsiteX7" fmla="*/ 3329445 w 6964356"/>
              <a:gd name="connsiteY7" fmla="*/ 87356 h 1869416"/>
              <a:gd name="connsiteX8" fmla="*/ 6260645 w 6964356"/>
              <a:gd name="connsiteY8" fmla="*/ 1950 h 1869416"/>
              <a:gd name="connsiteX9" fmla="*/ 6929090 w 6964356"/>
              <a:gd name="connsiteY9" fmla="*/ 235463 h 1869416"/>
              <a:gd name="connsiteX10" fmla="*/ 6800301 w 6964356"/>
              <a:gd name="connsiteY10" fmla="*/ 460843 h 1869416"/>
              <a:gd name="connsiteX11" fmla="*/ 6194994 w 6964356"/>
              <a:gd name="connsiteY11" fmla="*/ 499479 h 1869416"/>
              <a:gd name="connsiteX12" fmla="*/ 6375298 w 6964356"/>
              <a:gd name="connsiteY12" fmla="*/ 480161 h 1869416"/>
              <a:gd name="connsiteX13" fmla="*/ 6355980 w 6964356"/>
              <a:gd name="connsiteY13" fmla="*/ 415767 h 1869416"/>
              <a:gd name="connsiteX14" fmla="*/ 6305289 w 6964356"/>
              <a:gd name="connsiteY14" fmla="*/ 451081 h 1869416"/>
              <a:gd name="connsiteX15" fmla="*/ 5518853 w 6964356"/>
              <a:gd name="connsiteY15" fmla="*/ 473722 h 1869416"/>
              <a:gd name="connsiteX16" fmla="*/ 1668070 w 6964356"/>
              <a:gd name="connsiteY16" fmla="*/ 905164 h 1869416"/>
              <a:gd name="connsiteX17" fmla="*/ 673074 w 6964356"/>
              <a:gd name="connsiteY17" fmla="*/ 1326776 h 1869416"/>
              <a:gd name="connsiteX18" fmla="*/ 374156 w 6964356"/>
              <a:gd name="connsiteY18" fmla="*/ 1797060 h 1869416"/>
              <a:gd name="connsiteX19" fmla="*/ 315788 w 6964356"/>
              <a:gd name="connsiteY19" fmla="*/ 1858201 h 1869416"/>
              <a:gd name="connsiteX20" fmla="*/ 122605 w 6964356"/>
              <a:gd name="connsiteY20" fmla="*/ 1858201 h 1869416"/>
              <a:gd name="connsiteX21" fmla="*/ 256 w 6964356"/>
              <a:gd name="connsiteY21" fmla="*/ 1864640 h 1869416"/>
              <a:gd name="connsiteX22" fmla="*/ 90408 w 6964356"/>
              <a:gd name="connsiteY22" fmla="*/ 1864640 h 1869416"/>
              <a:gd name="connsiteX23" fmla="*/ 90546 w 6964356"/>
              <a:gd name="connsiteY23" fmla="*/ 1803500 h 1869416"/>
              <a:gd name="connsiteX0" fmla="*/ 90546 w 6964356"/>
              <a:gd name="connsiteY0" fmla="*/ 1803500 h 1869416"/>
              <a:gd name="connsiteX1" fmla="*/ 121456 w 6964356"/>
              <a:gd name="connsiteY1" fmla="*/ 1334239 h 1869416"/>
              <a:gd name="connsiteX2" fmla="*/ 244679 w 6964356"/>
              <a:gd name="connsiteY2" fmla="*/ 1033953 h 1869416"/>
              <a:gd name="connsiteX3" fmla="*/ 415497 w 6964356"/>
              <a:gd name="connsiteY3" fmla="*/ 795625 h 1869416"/>
              <a:gd name="connsiteX4" fmla="*/ 660058 w 6964356"/>
              <a:gd name="connsiteY4" fmla="*/ 592817 h 1869416"/>
              <a:gd name="connsiteX5" fmla="*/ 1227527 w 6964356"/>
              <a:gd name="connsiteY5" fmla="*/ 416882 h 1869416"/>
              <a:gd name="connsiteX6" fmla="*/ 2178666 w 6964356"/>
              <a:gd name="connsiteY6" fmla="*/ 223581 h 1869416"/>
              <a:gd name="connsiteX7" fmla="*/ 3329445 w 6964356"/>
              <a:gd name="connsiteY7" fmla="*/ 87356 h 1869416"/>
              <a:gd name="connsiteX8" fmla="*/ 6260645 w 6964356"/>
              <a:gd name="connsiteY8" fmla="*/ 1950 h 1869416"/>
              <a:gd name="connsiteX9" fmla="*/ 6929090 w 6964356"/>
              <a:gd name="connsiteY9" fmla="*/ 235463 h 1869416"/>
              <a:gd name="connsiteX10" fmla="*/ 6800301 w 6964356"/>
              <a:gd name="connsiteY10" fmla="*/ 460843 h 1869416"/>
              <a:gd name="connsiteX11" fmla="*/ 6194994 w 6964356"/>
              <a:gd name="connsiteY11" fmla="*/ 499479 h 1869416"/>
              <a:gd name="connsiteX12" fmla="*/ 6375298 w 6964356"/>
              <a:gd name="connsiteY12" fmla="*/ 480161 h 1869416"/>
              <a:gd name="connsiteX13" fmla="*/ 6355980 w 6964356"/>
              <a:gd name="connsiteY13" fmla="*/ 415767 h 1869416"/>
              <a:gd name="connsiteX14" fmla="*/ 6305289 w 6964356"/>
              <a:gd name="connsiteY14" fmla="*/ 451081 h 1869416"/>
              <a:gd name="connsiteX15" fmla="*/ 5518853 w 6964356"/>
              <a:gd name="connsiteY15" fmla="*/ 473722 h 1869416"/>
              <a:gd name="connsiteX16" fmla="*/ 1668070 w 6964356"/>
              <a:gd name="connsiteY16" fmla="*/ 905164 h 1869416"/>
              <a:gd name="connsiteX17" fmla="*/ 673074 w 6964356"/>
              <a:gd name="connsiteY17" fmla="*/ 1326776 h 1869416"/>
              <a:gd name="connsiteX18" fmla="*/ 374156 w 6964356"/>
              <a:gd name="connsiteY18" fmla="*/ 1797060 h 1869416"/>
              <a:gd name="connsiteX19" fmla="*/ 315788 w 6964356"/>
              <a:gd name="connsiteY19" fmla="*/ 1858201 h 1869416"/>
              <a:gd name="connsiteX20" fmla="*/ 122605 w 6964356"/>
              <a:gd name="connsiteY20" fmla="*/ 1858201 h 1869416"/>
              <a:gd name="connsiteX21" fmla="*/ 256 w 6964356"/>
              <a:gd name="connsiteY21" fmla="*/ 1864640 h 1869416"/>
              <a:gd name="connsiteX22" fmla="*/ 90408 w 6964356"/>
              <a:gd name="connsiteY22" fmla="*/ 1864640 h 1869416"/>
              <a:gd name="connsiteX23" fmla="*/ 90546 w 6964356"/>
              <a:gd name="connsiteY23" fmla="*/ 1803500 h 1869416"/>
              <a:gd name="connsiteX0" fmla="*/ 90546 w 6964356"/>
              <a:gd name="connsiteY0" fmla="*/ 1803500 h 1869416"/>
              <a:gd name="connsiteX1" fmla="*/ 121456 w 6964356"/>
              <a:gd name="connsiteY1" fmla="*/ 1334239 h 1869416"/>
              <a:gd name="connsiteX2" fmla="*/ 244679 w 6964356"/>
              <a:gd name="connsiteY2" fmla="*/ 1033953 h 1869416"/>
              <a:gd name="connsiteX3" fmla="*/ 399622 w 6964356"/>
              <a:gd name="connsiteY3" fmla="*/ 786100 h 1869416"/>
              <a:gd name="connsiteX4" fmla="*/ 660058 w 6964356"/>
              <a:gd name="connsiteY4" fmla="*/ 592817 h 1869416"/>
              <a:gd name="connsiteX5" fmla="*/ 1227527 w 6964356"/>
              <a:gd name="connsiteY5" fmla="*/ 416882 h 1869416"/>
              <a:gd name="connsiteX6" fmla="*/ 2178666 w 6964356"/>
              <a:gd name="connsiteY6" fmla="*/ 223581 h 1869416"/>
              <a:gd name="connsiteX7" fmla="*/ 3329445 w 6964356"/>
              <a:gd name="connsiteY7" fmla="*/ 87356 h 1869416"/>
              <a:gd name="connsiteX8" fmla="*/ 6260645 w 6964356"/>
              <a:gd name="connsiteY8" fmla="*/ 1950 h 1869416"/>
              <a:gd name="connsiteX9" fmla="*/ 6929090 w 6964356"/>
              <a:gd name="connsiteY9" fmla="*/ 235463 h 1869416"/>
              <a:gd name="connsiteX10" fmla="*/ 6800301 w 6964356"/>
              <a:gd name="connsiteY10" fmla="*/ 460843 h 1869416"/>
              <a:gd name="connsiteX11" fmla="*/ 6194994 w 6964356"/>
              <a:gd name="connsiteY11" fmla="*/ 499479 h 1869416"/>
              <a:gd name="connsiteX12" fmla="*/ 6375298 w 6964356"/>
              <a:gd name="connsiteY12" fmla="*/ 480161 h 1869416"/>
              <a:gd name="connsiteX13" fmla="*/ 6355980 w 6964356"/>
              <a:gd name="connsiteY13" fmla="*/ 415767 h 1869416"/>
              <a:gd name="connsiteX14" fmla="*/ 6305289 w 6964356"/>
              <a:gd name="connsiteY14" fmla="*/ 451081 h 1869416"/>
              <a:gd name="connsiteX15" fmla="*/ 5518853 w 6964356"/>
              <a:gd name="connsiteY15" fmla="*/ 473722 h 1869416"/>
              <a:gd name="connsiteX16" fmla="*/ 1668070 w 6964356"/>
              <a:gd name="connsiteY16" fmla="*/ 905164 h 1869416"/>
              <a:gd name="connsiteX17" fmla="*/ 673074 w 6964356"/>
              <a:gd name="connsiteY17" fmla="*/ 1326776 h 1869416"/>
              <a:gd name="connsiteX18" fmla="*/ 374156 w 6964356"/>
              <a:gd name="connsiteY18" fmla="*/ 1797060 h 1869416"/>
              <a:gd name="connsiteX19" fmla="*/ 315788 w 6964356"/>
              <a:gd name="connsiteY19" fmla="*/ 1858201 h 1869416"/>
              <a:gd name="connsiteX20" fmla="*/ 122605 w 6964356"/>
              <a:gd name="connsiteY20" fmla="*/ 1858201 h 1869416"/>
              <a:gd name="connsiteX21" fmla="*/ 256 w 6964356"/>
              <a:gd name="connsiteY21" fmla="*/ 1864640 h 1869416"/>
              <a:gd name="connsiteX22" fmla="*/ 90408 w 6964356"/>
              <a:gd name="connsiteY22" fmla="*/ 1864640 h 1869416"/>
              <a:gd name="connsiteX23" fmla="*/ 90546 w 6964356"/>
              <a:gd name="connsiteY23" fmla="*/ 1803500 h 1869416"/>
              <a:gd name="connsiteX0" fmla="*/ 90546 w 6964356"/>
              <a:gd name="connsiteY0" fmla="*/ 1803500 h 1869416"/>
              <a:gd name="connsiteX1" fmla="*/ 121456 w 6964356"/>
              <a:gd name="connsiteY1" fmla="*/ 1334239 h 1869416"/>
              <a:gd name="connsiteX2" fmla="*/ 244679 w 6964356"/>
              <a:gd name="connsiteY2" fmla="*/ 1033953 h 1869416"/>
              <a:gd name="connsiteX3" fmla="*/ 415497 w 6964356"/>
              <a:gd name="connsiteY3" fmla="*/ 792450 h 1869416"/>
              <a:gd name="connsiteX4" fmla="*/ 660058 w 6964356"/>
              <a:gd name="connsiteY4" fmla="*/ 592817 h 1869416"/>
              <a:gd name="connsiteX5" fmla="*/ 1227527 w 6964356"/>
              <a:gd name="connsiteY5" fmla="*/ 416882 h 1869416"/>
              <a:gd name="connsiteX6" fmla="*/ 2178666 w 6964356"/>
              <a:gd name="connsiteY6" fmla="*/ 223581 h 1869416"/>
              <a:gd name="connsiteX7" fmla="*/ 3329445 w 6964356"/>
              <a:gd name="connsiteY7" fmla="*/ 87356 h 1869416"/>
              <a:gd name="connsiteX8" fmla="*/ 6260645 w 6964356"/>
              <a:gd name="connsiteY8" fmla="*/ 1950 h 1869416"/>
              <a:gd name="connsiteX9" fmla="*/ 6929090 w 6964356"/>
              <a:gd name="connsiteY9" fmla="*/ 235463 h 1869416"/>
              <a:gd name="connsiteX10" fmla="*/ 6800301 w 6964356"/>
              <a:gd name="connsiteY10" fmla="*/ 460843 h 1869416"/>
              <a:gd name="connsiteX11" fmla="*/ 6194994 w 6964356"/>
              <a:gd name="connsiteY11" fmla="*/ 499479 h 1869416"/>
              <a:gd name="connsiteX12" fmla="*/ 6375298 w 6964356"/>
              <a:gd name="connsiteY12" fmla="*/ 480161 h 1869416"/>
              <a:gd name="connsiteX13" fmla="*/ 6355980 w 6964356"/>
              <a:gd name="connsiteY13" fmla="*/ 415767 h 1869416"/>
              <a:gd name="connsiteX14" fmla="*/ 6305289 w 6964356"/>
              <a:gd name="connsiteY14" fmla="*/ 451081 h 1869416"/>
              <a:gd name="connsiteX15" fmla="*/ 5518853 w 6964356"/>
              <a:gd name="connsiteY15" fmla="*/ 473722 h 1869416"/>
              <a:gd name="connsiteX16" fmla="*/ 1668070 w 6964356"/>
              <a:gd name="connsiteY16" fmla="*/ 905164 h 1869416"/>
              <a:gd name="connsiteX17" fmla="*/ 673074 w 6964356"/>
              <a:gd name="connsiteY17" fmla="*/ 1326776 h 1869416"/>
              <a:gd name="connsiteX18" fmla="*/ 374156 w 6964356"/>
              <a:gd name="connsiteY18" fmla="*/ 1797060 h 1869416"/>
              <a:gd name="connsiteX19" fmla="*/ 315788 w 6964356"/>
              <a:gd name="connsiteY19" fmla="*/ 1858201 h 1869416"/>
              <a:gd name="connsiteX20" fmla="*/ 122605 w 6964356"/>
              <a:gd name="connsiteY20" fmla="*/ 1858201 h 1869416"/>
              <a:gd name="connsiteX21" fmla="*/ 256 w 6964356"/>
              <a:gd name="connsiteY21" fmla="*/ 1864640 h 1869416"/>
              <a:gd name="connsiteX22" fmla="*/ 90408 w 6964356"/>
              <a:gd name="connsiteY22" fmla="*/ 1864640 h 1869416"/>
              <a:gd name="connsiteX23" fmla="*/ 90546 w 6964356"/>
              <a:gd name="connsiteY23" fmla="*/ 1803500 h 1869416"/>
              <a:gd name="connsiteX0" fmla="*/ 90546 w 6964356"/>
              <a:gd name="connsiteY0" fmla="*/ 1803500 h 1869416"/>
              <a:gd name="connsiteX1" fmla="*/ 121456 w 6964356"/>
              <a:gd name="connsiteY1" fmla="*/ 1334239 h 1869416"/>
              <a:gd name="connsiteX2" fmla="*/ 244679 w 6964356"/>
              <a:gd name="connsiteY2" fmla="*/ 1033953 h 1869416"/>
              <a:gd name="connsiteX3" fmla="*/ 415497 w 6964356"/>
              <a:gd name="connsiteY3" fmla="*/ 792450 h 1869416"/>
              <a:gd name="connsiteX4" fmla="*/ 675933 w 6964356"/>
              <a:gd name="connsiteY4" fmla="*/ 595992 h 1869416"/>
              <a:gd name="connsiteX5" fmla="*/ 1227527 w 6964356"/>
              <a:gd name="connsiteY5" fmla="*/ 416882 h 1869416"/>
              <a:gd name="connsiteX6" fmla="*/ 2178666 w 6964356"/>
              <a:gd name="connsiteY6" fmla="*/ 223581 h 1869416"/>
              <a:gd name="connsiteX7" fmla="*/ 3329445 w 6964356"/>
              <a:gd name="connsiteY7" fmla="*/ 87356 h 1869416"/>
              <a:gd name="connsiteX8" fmla="*/ 6260645 w 6964356"/>
              <a:gd name="connsiteY8" fmla="*/ 1950 h 1869416"/>
              <a:gd name="connsiteX9" fmla="*/ 6929090 w 6964356"/>
              <a:gd name="connsiteY9" fmla="*/ 235463 h 1869416"/>
              <a:gd name="connsiteX10" fmla="*/ 6800301 w 6964356"/>
              <a:gd name="connsiteY10" fmla="*/ 460843 h 1869416"/>
              <a:gd name="connsiteX11" fmla="*/ 6194994 w 6964356"/>
              <a:gd name="connsiteY11" fmla="*/ 499479 h 1869416"/>
              <a:gd name="connsiteX12" fmla="*/ 6375298 w 6964356"/>
              <a:gd name="connsiteY12" fmla="*/ 480161 h 1869416"/>
              <a:gd name="connsiteX13" fmla="*/ 6355980 w 6964356"/>
              <a:gd name="connsiteY13" fmla="*/ 415767 h 1869416"/>
              <a:gd name="connsiteX14" fmla="*/ 6305289 w 6964356"/>
              <a:gd name="connsiteY14" fmla="*/ 451081 h 1869416"/>
              <a:gd name="connsiteX15" fmla="*/ 5518853 w 6964356"/>
              <a:gd name="connsiteY15" fmla="*/ 473722 h 1869416"/>
              <a:gd name="connsiteX16" fmla="*/ 1668070 w 6964356"/>
              <a:gd name="connsiteY16" fmla="*/ 905164 h 1869416"/>
              <a:gd name="connsiteX17" fmla="*/ 673074 w 6964356"/>
              <a:gd name="connsiteY17" fmla="*/ 1326776 h 1869416"/>
              <a:gd name="connsiteX18" fmla="*/ 374156 w 6964356"/>
              <a:gd name="connsiteY18" fmla="*/ 1797060 h 1869416"/>
              <a:gd name="connsiteX19" fmla="*/ 315788 w 6964356"/>
              <a:gd name="connsiteY19" fmla="*/ 1858201 h 1869416"/>
              <a:gd name="connsiteX20" fmla="*/ 122605 w 6964356"/>
              <a:gd name="connsiteY20" fmla="*/ 1858201 h 1869416"/>
              <a:gd name="connsiteX21" fmla="*/ 256 w 6964356"/>
              <a:gd name="connsiteY21" fmla="*/ 1864640 h 1869416"/>
              <a:gd name="connsiteX22" fmla="*/ 90408 w 6964356"/>
              <a:gd name="connsiteY22" fmla="*/ 1864640 h 1869416"/>
              <a:gd name="connsiteX23" fmla="*/ 90546 w 6964356"/>
              <a:gd name="connsiteY23" fmla="*/ 1803500 h 1869416"/>
              <a:gd name="connsiteX0" fmla="*/ 90546 w 6964356"/>
              <a:gd name="connsiteY0" fmla="*/ 1803500 h 1869416"/>
              <a:gd name="connsiteX1" fmla="*/ 121456 w 6964356"/>
              <a:gd name="connsiteY1" fmla="*/ 1334239 h 1869416"/>
              <a:gd name="connsiteX2" fmla="*/ 254204 w 6964356"/>
              <a:gd name="connsiteY2" fmla="*/ 1040303 h 1869416"/>
              <a:gd name="connsiteX3" fmla="*/ 415497 w 6964356"/>
              <a:gd name="connsiteY3" fmla="*/ 792450 h 1869416"/>
              <a:gd name="connsiteX4" fmla="*/ 675933 w 6964356"/>
              <a:gd name="connsiteY4" fmla="*/ 595992 h 1869416"/>
              <a:gd name="connsiteX5" fmla="*/ 1227527 w 6964356"/>
              <a:gd name="connsiteY5" fmla="*/ 416882 h 1869416"/>
              <a:gd name="connsiteX6" fmla="*/ 2178666 w 6964356"/>
              <a:gd name="connsiteY6" fmla="*/ 223581 h 1869416"/>
              <a:gd name="connsiteX7" fmla="*/ 3329445 w 6964356"/>
              <a:gd name="connsiteY7" fmla="*/ 87356 h 1869416"/>
              <a:gd name="connsiteX8" fmla="*/ 6260645 w 6964356"/>
              <a:gd name="connsiteY8" fmla="*/ 1950 h 1869416"/>
              <a:gd name="connsiteX9" fmla="*/ 6929090 w 6964356"/>
              <a:gd name="connsiteY9" fmla="*/ 235463 h 1869416"/>
              <a:gd name="connsiteX10" fmla="*/ 6800301 w 6964356"/>
              <a:gd name="connsiteY10" fmla="*/ 460843 h 1869416"/>
              <a:gd name="connsiteX11" fmla="*/ 6194994 w 6964356"/>
              <a:gd name="connsiteY11" fmla="*/ 499479 h 1869416"/>
              <a:gd name="connsiteX12" fmla="*/ 6375298 w 6964356"/>
              <a:gd name="connsiteY12" fmla="*/ 480161 h 1869416"/>
              <a:gd name="connsiteX13" fmla="*/ 6355980 w 6964356"/>
              <a:gd name="connsiteY13" fmla="*/ 415767 h 1869416"/>
              <a:gd name="connsiteX14" fmla="*/ 6305289 w 6964356"/>
              <a:gd name="connsiteY14" fmla="*/ 451081 h 1869416"/>
              <a:gd name="connsiteX15" fmla="*/ 5518853 w 6964356"/>
              <a:gd name="connsiteY15" fmla="*/ 473722 h 1869416"/>
              <a:gd name="connsiteX16" fmla="*/ 1668070 w 6964356"/>
              <a:gd name="connsiteY16" fmla="*/ 905164 h 1869416"/>
              <a:gd name="connsiteX17" fmla="*/ 673074 w 6964356"/>
              <a:gd name="connsiteY17" fmla="*/ 1326776 h 1869416"/>
              <a:gd name="connsiteX18" fmla="*/ 374156 w 6964356"/>
              <a:gd name="connsiteY18" fmla="*/ 1797060 h 1869416"/>
              <a:gd name="connsiteX19" fmla="*/ 315788 w 6964356"/>
              <a:gd name="connsiteY19" fmla="*/ 1858201 h 1869416"/>
              <a:gd name="connsiteX20" fmla="*/ 122605 w 6964356"/>
              <a:gd name="connsiteY20" fmla="*/ 1858201 h 1869416"/>
              <a:gd name="connsiteX21" fmla="*/ 256 w 6964356"/>
              <a:gd name="connsiteY21" fmla="*/ 1864640 h 1869416"/>
              <a:gd name="connsiteX22" fmla="*/ 90408 w 6964356"/>
              <a:gd name="connsiteY22" fmla="*/ 1864640 h 1869416"/>
              <a:gd name="connsiteX23" fmla="*/ 90546 w 6964356"/>
              <a:gd name="connsiteY23" fmla="*/ 1803500 h 1869416"/>
              <a:gd name="connsiteX0" fmla="*/ 90546 w 6964356"/>
              <a:gd name="connsiteY0" fmla="*/ 1803500 h 1869416"/>
              <a:gd name="connsiteX1" fmla="*/ 121456 w 6964356"/>
              <a:gd name="connsiteY1" fmla="*/ 1334239 h 1869416"/>
              <a:gd name="connsiteX2" fmla="*/ 238329 w 6964356"/>
              <a:gd name="connsiteY2" fmla="*/ 1033953 h 1869416"/>
              <a:gd name="connsiteX3" fmla="*/ 415497 w 6964356"/>
              <a:gd name="connsiteY3" fmla="*/ 792450 h 1869416"/>
              <a:gd name="connsiteX4" fmla="*/ 675933 w 6964356"/>
              <a:gd name="connsiteY4" fmla="*/ 595992 h 1869416"/>
              <a:gd name="connsiteX5" fmla="*/ 1227527 w 6964356"/>
              <a:gd name="connsiteY5" fmla="*/ 416882 h 1869416"/>
              <a:gd name="connsiteX6" fmla="*/ 2178666 w 6964356"/>
              <a:gd name="connsiteY6" fmla="*/ 223581 h 1869416"/>
              <a:gd name="connsiteX7" fmla="*/ 3329445 w 6964356"/>
              <a:gd name="connsiteY7" fmla="*/ 87356 h 1869416"/>
              <a:gd name="connsiteX8" fmla="*/ 6260645 w 6964356"/>
              <a:gd name="connsiteY8" fmla="*/ 1950 h 1869416"/>
              <a:gd name="connsiteX9" fmla="*/ 6929090 w 6964356"/>
              <a:gd name="connsiteY9" fmla="*/ 235463 h 1869416"/>
              <a:gd name="connsiteX10" fmla="*/ 6800301 w 6964356"/>
              <a:gd name="connsiteY10" fmla="*/ 460843 h 1869416"/>
              <a:gd name="connsiteX11" fmla="*/ 6194994 w 6964356"/>
              <a:gd name="connsiteY11" fmla="*/ 499479 h 1869416"/>
              <a:gd name="connsiteX12" fmla="*/ 6375298 w 6964356"/>
              <a:gd name="connsiteY12" fmla="*/ 480161 h 1869416"/>
              <a:gd name="connsiteX13" fmla="*/ 6355980 w 6964356"/>
              <a:gd name="connsiteY13" fmla="*/ 415767 h 1869416"/>
              <a:gd name="connsiteX14" fmla="*/ 6305289 w 6964356"/>
              <a:gd name="connsiteY14" fmla="*/ 451081 h 1869416"/>
              <a:gd name="connsiteX15" fmla="*/ 5518853 w 6964356"/>
              <a:gd name="connsiteY15" fmla="*/ 473722 h 1869416"/>
              <a:gd name="connsiteX16" fmla="*/ 1668070 w 6964356"/>
              <a:gd name="connsiteY16" fmla="*/ 905164 h 1869416"/>
              <a:gd name="connsiteX17" fmla="*/ 673074 w 6964356"/>
              <a:gd name="connsiteY17" fmla="*/ 1326776 h 1869416"/>
              <a:gd name="connsiteX18" fmla="*/ 374156 w 6964356"/>
              <a:gd name="connsiteY18" fmla="*/ 1797060 h 1869416"/>
              <a:gd name="connsiteX19" fmla="*/ 315788 w 6964356"/>
              <a:gd name="connsiteY19" fmla="*/ 1858201 h 1869416"/>
              <a:gd name="connsiteX20" fmla="*/ 122605 w 6964356"/>
              <a:gd name="connsiteY20" fmla="*/ 1858201 h 1869416"/>
              <a:gd name="connsiteX21" fmla="*/ 256 w 6964356"/>
              <a:gd name="connsiteY21" fmla="*/ 1864640 h 1869416"/>
              <a:gd name="connsiteX22" fmla="*/ 90408 w 6964356"/>
              <a:gd name="connsiteY22" fmla="*/ 1864640 h 1869416"/>
              <a:gd name="connsiteX23" fmla="*/ 90546 w 6964356"/>
              <a:gd name="connsiteY23" fmla="*/ 1803500 h 1869416"/>
              <a:gd name="connsiteX0" fmla="*/ 90546 w 6964356"/>
              <a:gd name="connsiteY0" fmla="*/ 1803500 h 1869416"/>
              <a:gd name="connsiteX1" fmla="*/ 121456 w 6964356"/>
              <a:gd name="connsiteY1" fmla="*/ 1334239 h 1869416"/>
              <a:gd name="connsiteX2" fmla="*/ 238329 w 6964356"/>
              <a:gd name="connsiteY2" fmla="*/ 1033953 h 1869416"/>
              <a:gd name="connsiteX3" fmla="*/ 415497 w 6964356"/>
              <a:gd name="connsiteY3" fmla="*/ 792450 h 1869416"/>
              <a:gd name="connsiteX4" fmla="*/ 675933 w 6964356"/>
              <a:gd name="connsiteY4" fmla="*/ 595992 h 1869416"/>
              <a:gd name="connsiteX5" fmla="*/ 1227527 w 6964356"/>
              <a:gd name="connsiteY5" fmla="*/ 416882 h 1869416"/>
              <a:gd name="connsiteX6" fmla="*/ 2178666 w 6964356"/>
              <a:gd name="connsiteY6" fmla="*/ 223581 h 1869416"/>
              <a:gd name="connsiteX7" fmla="*/ 3329445 w 6964356"/>
              <a:gd name="connsiteY7" fmla="*/ 87356 h 1869416"/>
              <a:gd name="connsiteX8" fmla="*/ 6260645 w 6964356"/>
              <a:gd name="connsiteY8" fmla="*/ 1950 h 1869416"/>
              <a:gd name="connsiteX9" fmla="*/ 6929090 w 6964356"/>
              <a:gd name="connsiteY9" fmla="*/ 235463 h 1869416"/>
              <a:gd name="connsiteX10" fmla="*/ 6800301 w 6964356"/>
              <a:gd name="connsiteY10" fmla="*/ 460843 h 1869416"/>
              <a:gd name="connsiteX11" fmla="*/ 6194994 w 6964356"/>
              <a:gd name="connsiteY11" fmla="*/ 499479 h 1869416"/>
              <a:gd name="connsiteX12" fmla="*/ 6375298 w 6964356"/>
              <a:gd name="connsiteY12" fmla="*/ 480161 h 1869416"/>
              <a:gd name="connsiteX13" fmla="*/ 6355980 w 6964356"/>
              <a:gd name="connsiteY13" fmla="*/ 415767 h 1869416"/>
              <a:gd name="connsiteX14" fmla="*/ 6305289 w 6964356"/>
              <a:gd name="connsiteY14" fmla="*/ 451081 h 1869416"/>
              <a:gd name="connsiteX15" fmla="*/ 5518853 w 6964356"/>
              <a:gd name="connsiteY15" fmla="*/ 473722 h 1869416"/>
              <a:gd name="connsiteX16" fmla="*/ 1668070 w 6964356"/>
              <a:gd name="connsiteY16" fmla="*/ 905164 h 1869416"/>
              <a:gd name="connsiteX17" fmla="*/ 673074 w 6964356"/>
              <a:gd name="connsiteY17" fmla="*/ 1326776 h 1869416"/>
              <a:gd name="connsiteX18" fmla="*/ 374156 w 6964356"/>
              <a:gd name="connsiteY18" fmla="*/ 1797060 h 1869416"/>
              <a:gd name="connsiteX19" fmla="*/ 315788 w 6964356"/>
              <a:gd name="connsiteY19" fmla="*/ 1858201 h 1869416"/>
              <a:gd name="connsiteX20" fmla="*/ 122605 w 6964356"/>
              <a:gd name="connsiteY20" fmla="*/ 1858201 h 1869416"/>
              <a:gd name="connsiteX21" fmla="*/ 256 w 6964356"/>
              <a:gd name="connsiteY21" fmla="*/ 1864640 h 1869416"/>
              <a:gd name="connsiteX22" fmla="*/ 90408 w 6964356"/>
              <a:gd name="connsiteY22" fmla="*/ 1864640 h 1869416"/>
              <a:gd name="connsiteX23" fmla="*/ 90546 w 6964356"/>
              <a:gd name="connsiteY23" fmla="*/ 1803500 h 1869416"/>
              <a:gd name="connsiteX0" fmla="*/ 90546 w 6964356"/>
              <a:gd name="connsiteY0" fmla="*/ 1803500 h 1869416"/>
              <a:gd name="connsiteX1" fmla="*/ 121456 w 6964356"/>
              <a:gd name="connsiteY1" fmla="*/ 1334239 h 1869416"/>
              <a:gd name="connsiteX2" fmla="*/ 238329 w 6964356"/>
              <a:gd name="connsiteY2" fmla="*/ 1033953 h 1869416"/>
              <a:gd name="connsiteX3" fmla="*/ 415497 w 6964356"/>
              <a:gd name="connsiteY3" fmla="*/ 792450 h 1869416"/>
              <a:gd name="connsiteX4" fmla="*/ 675933 w 6964356"/>
              <a:gd name="connsiteY4" fmla="*/ 595992 h 1869416"/>
              <a:gd name="connsiteX5" fmla="*/ 1227527 w 6964356"/>
              <a:gd name="connsiteY5" fmla="*/ 416882 h 1869416"/>
              <a:gd name="connsiteX6" fmla="*/ 2178666 w 6964356"/>
              <a:gd name="connsiteY6" fmla="*/ 223581 h 1869416"/>
              <a:gd name="connsiteX7" fmla="*/ 3329445 w 6964356"/>
              <a:gd name="connsiteY7" fmla="*/ 87356 h 1869416"/>
              <a:gd name="connsiteX8" fmla="*/ 6260645 w 6964356"/>
              <a:gd name="connsiteY8" fmla="*/ 1950 h 1869416"/>
              <a:gd name="connsiteX9" fmla="*/ 6929090 w 6964356"/>
              <a:gd name="connsiteY9" fmla="*/ 235463 h 1869416"/>
              <a:gd name="connsiteX10" fmla="*/ 6800301 w 6964356"/>
              <a:gd name="connsiteY10" fmla="*/ 460843 h 1869416"/>
              <a:gd name="connsiteX11" fmla="*/ 6194994 w 6964356"/>
              <a:gd name="connsiteY11" fmla="*/ 499479 h 1869416"/>
              <a:gd name="connsiteX12" fmla="*/ 6375298 w 6964356"/>
              <a:gd name="connsiteY12" fmla="*/ 480161 h 1869416"/>
              <a:gd name="connsiteX13" fmla="*/ 6355980 w 6964356"/>
              <a:gd name="connsiteY13" fmla="*/ 415767 h 1869416"/>
              <a:gd name="connsiteX14" fmla="*/ 6305289 w 6964356"/>
              <a:gd name="connsiteY14" fmla="*/ 451081 h 1869416"/>
              <a:gd name="connsiteX15" fmla="*/ 5518853 w 6964356"/>
              <a:gd name="connsiteY15" fmla="*/ 473722 h 1869416"/>
              <a:gd name="connsiteX16" fmla="*/ 1668070 w 6964356"/>
              <a:gd name="connsiteY16" fmla="*/ 905164 h 1869416"/>
              <a:gd name="connsiteX17" fmla="*/ 673074 w 6964356"/>
              <a:gd name="connsiteY17" fmla="*/ 1326776 h 1869416"/>
              <a:gd name="connsiteX18" fmla="*/ 374156 w 6964356"/>
              <a:gd name="connsiteY18" fmla="*/ 1797060 h 1869416"/>
              <a:gd name="connsiteX19" fmla="*/ 315788 w 6964356"/>
              <a:gd name="connsiteY19" fmla="*/ 1858201 h 1869416"/>
              <a:gd name="connsiteX20" fmla="*/ 122605 w 6964356"/>
              <a:gd name="connsiteY20" fmla="*/ 1858201 h 1869416"/>
              <a:gd name="connsiteX21" fmla="*/ 256 w 6964356"/>
              <a:gd name="connsiteY21" fmla="*/ 1864640 h 1869416"/>
              <a:gd name="connsiteX22" fmla="*/ 90408 w 6964356"/>
              <a:gd name="connsiteY22" fmla="*/ 1864640 h 1869416"/>
              <a:gd name="connsiteX23" fmla="*/ 90546 w 6964356"/>
              <a:gd name="connsiteY23" fmla="*/ 1803500 h 1869416"/>
              <a:gd name="connsiteX0" fmla="*/ 90546 w 6964356"/>
              <a:gd name="connsiteY0" fmla="*/ 1803500 h 1869416"/>
              <a:gd name="connsiteX1" fmla="*/ 121456 w 6964356"/>
              <a:gd name="connsiteY1" fmla="*/ 1334239 h 1869416"/>
              <a:gd name="connsiteX2" fmla="*/ 238329 w 6964356"/>
              <a:gd name="connsiteY2" fmla="*/ 1033953 h 1869416"/>
              <a:gd name="connsiteX3" fmla="*/ 415497 w 6964356"/>
              <a:gd name="connsiteY3" fmla="*/ 792450 h 1869416"/>
              <a:gd name="connsiteX4" fmla="*/ 675933 w 6964356"/>
              <a:gd name="connsiteY4" fmla="*/ 595992 h 1869416"/>
              <a:gd name="connsiteX5" fmla="*/ 1218002 w 6964356"/>
              <a:gd name="connsiteY5" fmla="*/ 410532 h 1869416"/>
              <a:gd name="connsiteX6" fmla="*/ 2178666 w 6964356"/>
              <a:gd name="connsiteY6" fmla="*/ 223581 h 1869416"/>
              <a:gd name="connsiteX7" fmla="*/ 3329445 w 6964356"/>
              <a:gd name="connsiteY7" fmla="*/ 87356 h 1869416"/>
              <a:gd name="connsiteX8" fmla="*/ 6260645 w 6964356"/>
              <a:gd name="connsiteY8" fmla="*/ 1950 h 1869416"/>
              <a:gd name="connsiteX9" fmla="*/ 6929090 w 6964356"/>
              <a:gd name="connsiteY9" fmla="*/ 235463 h 1869416"/>
              <a:gd name="connsiteX10" fmla="*/ 6800301 w 6964356"/>
              <a:gd name="connsiteY10" fmla="*/ 460843 h 1869416"/>
              <a:gd name="connsiteX11" fmla="*/ 6194994 w 6964356"/>
              <a:gd name="connsiteY11" fmla="*/ 499479 h 1869416"/>
              <a:gd name="connsiteX12" fmla="*/ 6375298 w 6964356"/>
              <a:gd name="connsiteY12" fmla="*/ 480161 h 1869416"/>
              <a:gd name="connsiteX13" fmla="*/ 6355980 w 6964356"/>
              <a:gd name="connsiteY13" fmla="*/ 415767 h 1869416"/>
              <a:gd name="connsiteX14" fmla="*/ 6305289 w 6964356"/>
              <a:gd name="connsiteY14" fmla="*/ 451081 h 1869416"/>
              <a:gd name="connsiteX15" fmla="*/ 5518853 w 6964356"/>
              <a:gd name="connsiteY15" fmla="*/ 473722 h 1869416"/>
              <a:gd name="connsiteX16" fmla="*/ 1668070 w 6964356"/>
              <a:gd name="connsiteY16" fmla="*/ 905164 h 1869416"/>
              <a:gd name="connsiteX17" fmla="*/ 673074 w 6964356"/>
              <a:gd name="connsiteY17" fmla="*/ 1326776 h 1869416"/>
              <a:gd name="connsiteX18" fmla="*/ 374156 w 6964356"/>
              <a:gd name="connsiteY18" fmla="*/ 1797060 h 1869416"/>
              <a:gd name="connsiteX19" fmla="*/ 315788 w 6964356"/>
              <a:gd name="connsiteY19" fmla="*/ 1858201 h 1869416"/>
              <a:gd name="connsiteX20" fmla="*/ 122605 w 6964356"/>
              <a:gd name="connsiteY20" fmla="*/ 1858201 h 1869416"/>
              <a:gd name="connsiteX21" fmla="*/ 256 w 6964356"/>
              <a:gd name="connsiteY21" fmla="*/ 1864640 h 1869416"/>
              <a:gd name="connsiteX22" fmla="*/ 90408 w 6964356"/>
              <a:gd name="connsiteY22" fmla="*/ 1864640 h 1869416"/>
              <a:gd name="connsiteX23" fmla="*/ 90546 w 6964356"/>
              <a:gd name="connsiteY23" fmla="*/ 1803500 h 1869416"/>
              <a:gd name="connsiteX0" fmla="*/ 90546 w 6964356"/>
              <a:gd name="connsiteY0" fmla="*/ 1803500 h 1869416"/>
              <a:gd name="connsiteX1" fmla="*/ 121456 w 6964356"/>
              <a:gd name="connsiteY1" fmla="*/ 1334239 h 1869416"/>
              <a:gd name="connsiteX2" fmla="*/ 238329 w 6964356"/>
              <a:gd name="connsiteY2" fmla="*/ 1033953 h 1869416"/>
              <a:gd name="connsiteX3" fmla="*/ 415497 w 6964356"/>
              <a:gd name="connsiteY3" fmla="*/ 792450 h 1869416"/>
              <a:gd name="connsiteX4" fmla="*/ 675933 w 6964356"/>
              <a:gd name="connsiteY4" fmla="*/ 595992 h 1869416"/>
              <a:gd name="connsiteX5" fmla="*/ 1218002 w 6964356"/>
              <a:gd name="connsiteY5" fmla="*/ 405023 h 1869416"/>
              <a:gd name="connsiteX6" fmla="*/ 2178666 w 6964356"/>
              <a:gd name="connsiteY6" fmla="*/ 223581 h 1869416"/>
              <a:gd name="connsiteX7" fmla="*/ 3329445 w 6964356"/>
              <a:gd name="connsiteY7" fmla="*/ 87356 h 1869416"/>
              <a:gd name="connsiteX8" fmla="*/ 6260645 w 6964356"/>
              <a:gd name="connsiteY8" fmla="*/ 1950 h 1869416"/>
              <a:gd name="connsiteX9" fmla="*/ 6929090 w 6964356"/>
              <a:gd name="connsiteY9" fmla="*/ 235463 h 1869416"/>
              <a:gd name="connsiteX10" fmla="*/ 6800301 w 6964356"/>
              <a:gd name="connsiteY10" fmla="*/ 460843 h 1869416"/>
              <a:gd name="connsiteX11" fmla="*/ 6194994 w 6964356"/>
              <a:gd name="connsiteY11" fmla="*/ 499479 h 1869416"/>
              <a:gd name="connsiteX12" fmla="*/ 6375298 w 6964356"/>
              <a:gd name="connsiteY12" fmla="*/ 480161 h 1869416"/>
              <a:gd name="connsiteX13" fmla="*/ 6355980 w 6964356"/>
              <a:gd name="connsiteY13" fmla="*/ 415767 h 1869416"/>
              <a:gd name="connsiteX14" fmla="*/ 6305289 w 6964356"/>
              <a:gd name="connsiteY14" fmla="*/ 451081 h 1869416"/>
              <a:gd name="connsiteX15" fmla="*/ 5518853 w 6964356"/>
              <a:gd name="connsiteY15" fmla="*/ 473722 h 1869416"/>
              <a:gd name="connsiteX16" fmla="*/ 1668070 w 6964356"/>
              <a:gd name="connsiteY16" fmla="*/ 905164 h 1869416"/>
              <a:gd name="connsiteX17" fmla="*/ 673074 w 6964356"/>
              <a:gd name="connsiteY17" fmla="*/ 1326776 h 1869416"/>
              <a:gd name="connsiteX18" fmla="*/ 374156 w 6964356"/>
              <a:gd name="connsiteY18" fmla="*/ 1797060 h 1869416"/>
              <a:gd name="connsiteX19" fmla="*/ 315788 w 6964356"/>
              <a:gd name="connsiteY19" fmla="*/ 1858201 h 1869416"/>
              <a:gd name="connsiteX20" fmla="*/ 122605 w 6964356"/>
              <a:gd name="connsiteY20" fmla="*/ 1858201 h 1869416"/>
              <a:gd name="connsiteX21" fmla="*/ 256 w 6964356"/>
              <a:gd name="connsiteY21" fmla="*/ 1864640 h 1869416"/>
              <a:gd name="connsiteX22" fmla="*/ 90408 w 6964356"/>
              <a:gd name="connsiteY22" fmla="*/ 1864640 h 1869416"/>
              <a:gd name="connsiteX23" fmla="*/ 90546 w 6964356"/>
              <a:gd name="connsiteY23" fmla="*/ 1803500 h 1869416"/>
              <a:gd name="connsiteX0" fmla="*/ 90546 w 6964356"/>
              <a:gd name="connsiteY0" fmla="*/ 1803500 h 1869416"/>
              <a:gd name="connsiteX1" fmla="*/ 121456 w 6964356"/>
              <a:gd name="connsiteY1" fmla="*/ 1334239 h 1869416"/>
              <a:gd name="connsiteX2" fmla="*/ 238329 w 6964356"/>
              <a:gd name="connsiteY2" fmla="*/ 1033953 h 1869416"/>
              <a:gd name="connsiteX3" fmla="*/ 415497 w 6964356"/>
              <a:gd name="connsiteY3" fmla="*/ 792450 h 1869416"/>
              <a:gd name="connsiteX4" fmla="*/ 675933 w 6964356"/>
              <a:gd name="connsiteY4" fmla="*/ 595992 h 1869416"/>
              <a:gd name="connsiteX5" fmla="*/ 1218002 w 6964356"/>
              <a:gd name="connsiteY5" fmla="*/ 405023 h 1869416"/>
              <a:gd name="connsiteX6" fmla="*/ 2178666 w 6964356"/>
              <a:gd name="connsiteY6" fmla="*/ 223581 h 1869416"/>
              <a:gd name="connsiteX7" fmla="*/ 3329445 w 6964356"/>
              <a:gd name="connsiteY7" fmla="*/ 87356 h 1869416"/>
              <a:gd name="connsiteX8" fmla="*/ 6260645 w 6964356"/>
              <a:gd name="connsiteY8" fmla="*/ 1950 h 1869416"/>
              <a:gd name="connsiteX9" fmla="*/ 6929090 w 6964356"/>
              <a:gd name="connsiteY9" fmla="*/ 235463 h 1869416"/>
              <a:gd name="connsiteX10" fmla="*/ 6800301 w 6964356"/>
              <a:gd name="connsiteY10" fmla="*/ 460843 h 1869416"/>
              <a:gd name="connsiteX11" fmla="*/ 6194994 w 6964356"/>
              <a:gd name="connsiteY11" fmla="*/ 499479 h 1869416"/>
              <a:gd name="connsiteX12" fmla="*/ 6375298 w 6964356"/>
              <a:gd name="connsiteY12" fmla="*/ 480161 h 1869416"/>
              <a:gd name="connsiteX13" fmla="*/ 6355980 w 6964356"/>
              <a:gd name="connsiteY13" fmla="*/ 415767 h 1869416"/>
              <a:gd name="connsiteX14" fmla="*/ 6305289 w 6964356"/>
              <a:gd name="connsiteY14" fmla="*/ 451081 h 1869416"/>
              <a:gd name="connsiteX15" fmla="*/ 5518853 w 6964356"/>
              <a:gd name="connsiteY15" fmla="*/ 473722 h 1869416"/>
              <a:gd name="connsiteX16" fmla="*/ 1668070 w 6964356"/>
              <a:gd name="connsiteY16" fmla="*/ 905164 h 1869416"/>
              <a:gd name="connsiteX17" fmla="*/ 673074 w 6964356"/>
              <a:gd name="connsiteY17" fmla="*/ 1326776 h 1869416"/>
              <a:gd name="connsiteX18" fmla="*/ 374156 w 6964356"/>
              <a:gd name="connsiteY18" fmla="*/ 1797060 h 1869416"/>
              <a:gd name="connsiteX19" fmla="*/ 315788 w 6964356"/>
              <a:gd name="connsiteY19" fmla="*/ 1858201 h 1869416"/>
              <a:gd name="connsiteX20" fmla="*/ 122605 w 6964356"/>
              <a:gd name="connsiteY20" fmla="*/ 1858201 h 1869416"/>
              <a:gd name="connsiteX21" fmla="*/ 256 w 6964356"/>
              <a:gd name="connsiteY21" fmla="*/ 1864640 h 1869416"/>
              <a:gd name="connsiteX22" fmla="*/ 90408 w 6964356"/>
              <a:gd name="connsiteY22" fmla="*/ 1864640 h 1869416"/>
              <a:gd name="connsiteX23" fmla="*/ 90546 w 6964356"/>
              <a:gd name="connsiteY23" fmla="*/ 1803500 h 1869416"/>
              <a:gd name="connsiteX0" fmla="*/ 90546 w 6964356"/>
              <a:gd name="connsiteY0" fmla="*/ 1803500 h 1869416"/>
              <a:gd name="connsiteX1" fmla="*/ 121456 w 6964356"/>
              <a:gd name="connsiteY1" fmla="*/ 1334239 h 1869416"/>
              <a:gd name="connsiteX2" fmla="*/ 238329 w 6964356"/>
              <a:gd name="connsiteY2" fmla="*/ 1033953 h 1869416"/>
              <a:gd name="connsiteX3" fmla="*/ 415497 w 6964356"/>
              <a:gd name="connsiteY3" fmla="*/ 792450 h 1869416"/>
              <a:gd name="connsiteX4" fmla="*/ 675933 w 6964356"/>
              <a:gd name="connsiteY4" fmla="*/ 595992 h 1869416"/>
              <a:gd name="connsiteX5" fmla="*/ 1218002 w 6964356"/>
              <a:gd name="connsiteY5" fmla="*/ 405023 h 1869416"/>
              <a:gd name="connsiteX6" fmla="*/ 2178666 w 6964356"/>
              <a:gd name="connsiteY6" fmla="*/ 223581 h 1869416"/>
              <a:gd name="connsiteX7" fmla="*/ 3329445 w 6964356"/>
              <a:gd name="connsiteY7" fmla="*/ 87356 h 1869416"/>
              <a:gd name="connsiteX8" fmla="*/ 6260645 w 6964356"/>
              <a:gd name="connsiteY8" fmla="*/ 1950 h 1869416"/>
              <a:gd name="connsiteX9" fmla="*/ 6929090 w 6964356"/>
              <a:gd name="connsiteY9" fmla="*/ 235463 h 1869416"/>
              <a:gd name="connsiteX10" fmla="*/ 6800301 w 6964356"/>
              <a:gd name="connsiteY10" fmla="*/ 460843 h 1869416"/>
              <a:gd name="connsiteX11" fmla="*/ 6194994 w 6964356"/>
              <a:gd name="connsiteY11" fmla="*/ 499479 h 1869416"/>
              <a:gd name="connsiteX12" fmla="*/ 6375298 w 6964356"/>
              <a:gd name="connsiteY12" fmla="*/ 480161 h 1869416"/>
              <a:gd name="connsiteX13" fmla="*/ 6355980 w 6964356"/>
              <a:gd name="connsiteY13" fmla="*/ 415767 h 1869416"/>
              <a:gd name="connsiteX14" fmla="*/ 6305289 w 6964356"/>
              <a:gd name="connsiteY14" fmla="*/ 451081 h 1869416"/>
              <a:gd name="connsiteX15" fmla="*/ 5518853 w 6964356"/>
              <a:gd name="connsiteY15" fmla="*/ 473722 h 1869416"/>
              <a:gd name="connsiteX16" fmla="*/ 1668070 w 6964356"/>
              <a:gd name="connsiteY16" fmla="*/ 905164 h 1869416"/>
              <a:gd name="connsiteX17" fmla="*/ 673074 w 6964356"/>
              <a:gd name="connsiteY17" fmla="*/ 1326776 h 1869416"/>
              <a:gd name="connsiteX18" fmla="*/ 374156 w 6964356"/>
              <a:gd name="connsiteY18" fmla="*/ 1797060 h 1869416"/>
              <a:gd name="connsiteX19" fmla="*/ 315788 w 6964356"/>
              <a:gd name="connsiteY19" fmla="*/ 1858201 h 1869416"/>
              <a:gd name="connsiteX20" fmla="*/ 122605 w 6964356"/>
              <a:gd name="connsiteY20" fmla="*/ 1858201 h 1869416"/>
              <a:gd name="connsiteX21" fmla="*/ 256 w 6964356"/>
              <a:gd name="connsiteY21" fmla="*/ 1864640 h 1869416"/>
              <a:gd name="connsiteX22" fmla="*/ 90408 w 6964356"/>
              <a:gd name="connsiteY22" fmla="*/ 1864640 h 1869416"/>
              <a:gd name="connsiteX23" fmla="*/ 90546 w 6964356"/>
              <a:gd name="connsiteY23" fmla="*/ 1803500 h 1869416"/>
              <a:gd name="connsiteX0" fmla="*/ 90546 w 6964356"/>
              <a:gd name="connsiteY0" fmla="*/ 1805257 h 1871173"/>
              <a:gd name="connsiteX1" fmla="*/ 121456 w 6964356"/>
              <a:gd name="connsiteY1" fmla="*/ 1335996 h 1871173"/>
              <a:gd name="connsiteX2" fmla="*/ 238329 w 6964356"/>
              <a:gd name="connsiteY2" fmla="*/ 1035710 h 1871173"/>
              <a:gd name="connsiteX3" fmla="*/ 415497 w 6964356"/>
              <a:gd name="connsiteY3" fmla="*/ 794207 h 1871173"/>
              <a:gd name="connsiteX4" fmla="*/ 675933 w 6964356"/>
              <a:gd name="connsiteY4" fmla="*/ 597749 h 1871173"/>
              <a:gd name="connsiteX5" fmla="*/ 1218002 w 6964356"/>
              <a:gd name="connsiteY5" fmla="*/ 406780 h 1871173"/>
              <a:gd name="connsiteX6" fmla="*/ 2178666 w 6964356"/>
              <a:gd name="connsiteY6" fmla="*/ 225338 h 1871173"/>
              <a:gd name="connsiteX7" fmla="*/ 3329445 w 6964356"/>
              <a:gd name="connsiteY7" fmla="*/ 89113 h 1871173"/>
              <a:gd name="connsiteX8" fmla="*/ 6260645 w 6964356"/>
              <a:gd name="connsiteY8" fmla="*/ 3707 h 1871173"/>
              <a:gd name="connsiteX9" fmla="*/ 6929090 w 6964356"/>
              <a:gd name="connsiteY9" fmla="*/ 237220 h 1871173"/>
              <a:gd name="connsiteX10" fmla="*/ 6800301 w 6964356"/>
              <a:gd name="connsiteY10" fmla="*/ 462600 h 1871173"/>
              <a:gd name="connsiteX11" fmla="*/ 6194994 w 6964356"/>
              <a:gd name="connsiteY11" fmla="*/ 501236 h 1871173"/>
              <a:gd name="connsiteX12" fmla="*/ 6375298 w 6964356"/>
              <a:gd name="connsiteY12" fmla="*/ 481918 h 1871173"/>
              <a:gd name="connsiteX13" fmla="*/ 6355980 w 6964356"/>
              <a:gd name="connsiteY13" fmla="*/ 417524 h 1871173"/>
              <a:gd name="connsiteX14" fmla="*/ 6305289 w 6964356"/>
              <a:gd name="connsiteY14" fmla="*/ 452838 h 1871173"/>
              <a:gd name="connsiteX15" fmla="*/ 5518853 w 6964356"/>
              <a:gd name="connsiteY15" fmla="*/ 475479 h 1871173"/>
              <a:gd name="connsiteX16" fmla="*/ 1668070 w 6964356"/>
              <a:gd name="connsiteY16" fmla="*/ 906921 h 1871173"/>
              <a:gd name="connsiteX17" fmla="*/ 673074 w 6964356"/>
              <a:gd name="connsiteY17" fmla="*/ 1328533 h 1871173"/>
              <a:gd name="connsiteX18" fmla="*/ 374156 w 6964356"/>
              <a:gd name="connsiteY18" fmla="*/ 1798817 h 1871173"/>
              <a:gd name="connsiteX19" fmla="*/ 315788 w 6964356"/>
              <a:gd name="connsiteY19" fmla="*/ 1859958 h 1871173"/>
              <a:gd name="connsiteX20" fmla="*/ 122605 w 6964356"/>
              <a:gd name="connsiteY20" fmla="*/ 1859958 h 1871173"/>
              <a:gd name="connsiteX21" fmla="*/ 256 w 6964356"/>
              <a:gd name="connsiteY21" fmla="*/ 1866397 h 1871173"/>
              <a:gd name="connsiteX22" fmla="*/ 90408 w 6964356"/>
              <a:gd name="connsiteY22" fmla="*/ 1866397 h 1871173"/>
              <a:gd name="connsiteX23" fmla="*/ 90546 w 6964356"/>
              <a:gd name="connsiteY23" fmla="*/ 1805257 h 1871173"/>
              <a:gd name="connsiteX0" fmla="*/ 90546 w 6964355"/>
              <a:gd name="connsiteY0" fmla="*/ 1814301 h 1880217"/>
              <a:gd name="connsiteX1" fmla="*/ 121456 w 6964355"/>
              <a:gd name="connsiteY1" fmla="*/ 1345040 h 1880217"/>
              <a:gd name="connsiteX2" fmla="*/ 238329 w 6964355"/>
              <a:gd name="connsiteY2" fmla="*/ 1044754 h 1880217"/>
              <a:gd name="connsiteX3" fmla="*/ 415497 w 6964355"/>
              <a:gd name="connsiteY3" fmla="*/ 803251 h 1880217"/>
              <a:gd name="connsiteX4" fmla="*/ 675933 w 6964355"/>
              <a:gd name="connsiteY4" fmla="*/ 606793 h 1880217"/>
              <a:gd name="connsiteX5" fmla="*/ 1218002 w 6964355"/>
              <a:gd name="connsiteY5" fmla="*/ 415824 h 1880217"/>
              <a:gd name="connsiteX6" fmla="*/ 2178666 w 6964355"/>
              <a:gd name="connsiteY6" fmla="*/ 234382 h 1880217"/>
              <a:gd name="connsiteX7" fmla="*/ 3329445 w 6964355"/>
              <a:gd name="connsiteY7" fmla="*/ 98157 h 1880217"/>
              <a:gd name="connsiteX8" fmla="*/ 6260645 w 6964355"/>
              <a:gd name="connsiteY8" fmla="*/ 1734 h 1880217"/>
              <a:gd name="connsiteX9" fmla="*/ 6929090 w 6964355"/>
              <a:gd name="connsiteY9" fmla="*/ 246264 h 1880217"/>
              <a:gd name="connsiteX10" fmla="*/ 6800301 w 6964355"/>
              <a:gd name="connsiteY10" fmla="*/ 471644 h 1880217"/>
              <a:gd name="connsiteX11" fmla="*/ 6194994 w 6964355"/>
              <a:gd name="connsiteY11" fmla="*/ 510280 h 1880217"/>
              <a:gd name="connsiteX12" fmla="*/ 6375298 w 6964355"/>
              <a:gd name="connsiteY12" fmla="*/ 490962 h 1880217"/>
              <a:gd name="connsiteX13" fmla="*/ 6355980 w 6964355"/>
              <a:gd name="connsiteY13" fmla="*/ 426568 h 1880217"/>
              <a:gd name="connsiteX14" fmla="*/ 6305289 w 6964355"/>
              <a:gd name="connsiteY14" fmla="*/ 461882 h 1880217"/>
              <a:gd name="connsiteX15" fmla="*/ 5518853 w 6964355"/>
              <a:gd name="connsiteY15" fmla="*/ 484523 h 1880217"/>
              <a:gd name="connsiteX16" fmla="*/ 1668070 w 6964355"/>
              <a:gd name="connsiteY16" fmla="*/ 915965 h 1880217"/>
              <a:gd name="connsiteX17" fmla="*/ 673074 w 6964355"/>
              <a:gd name="connsiteY17" fmla="*/ 1337577 h 1880217"/>
              <a:gd name="connsiteX18" fmla="*/ 374156 w 6964355"/>
              <a:gd name="connsiteY18" fmla="*/ 1807861 h 1880217"/>
              <a:gd name="connsiteX19" fmla="*/ 315788 w 6964355"/>
              <a:gd name="connsiteY19" fmla="*/ 1869002 h 1880217"/>
              <a:gd name="connsiteX20" fmla="*/ 122605 w 6964355"/>
              <a:gd name="connsiteY20" fmla="*/ 1869002 h 1880217"/>
              <a:gd name="connsiteX21" fmla="*/ 256 w 6964355"/>
              <a:gd name="connsiteY21" fmla="*/ 1875441 h 1880217"/>
              <a:gd name="connsiteX22" fmla="*/ 90408 w 6964355"/>
              <a:gd name="connsiteY22" fmla="*/ 1875441 h 1880217"/>
              <a:gd name="connsiteX23" fmla="*/ 90546 w 6964355"/>
              <a:gd name="connsiteY23" fmla="*/ 1814301 h 1880217"/>
              <a:gd name="connsiteX0" fmla="*/ 90546 w 6964355"/>
              <a:gd name="connsiteY0" fmla="*/ 1814301 h 1880217"/>
              <a:gd name="connsiteX1" fmla="*/ 121456 w 6964355"/>
              <a:gd name="connsiteY1" fmla="*/ 1345040 h 1880217"/>
              <a:gd name="connsiteX2" fmla="*/ 238329 w 6964355"/>
              <a:gd name="connsiteY2" fmla="*/ 1044754 h 1880217"/>
              <a:gd name="connsiteX3" fmla="*/ 415497 w 6964355"/>
              <a:gd name="connsiteY3" fmla="*/ 803251 h 1880217"/>
              <a:gd name="connsiteX4" fmla="*/ 675933 w 6964355"/>
              <a:gd name="connsiteY4" fmla="*/ 606793 h 1880217"/>
              <a:gd name="connsiteX5" fmla="*/ 1218002 w 6964355"/>
              <a:gd name="connsiteY5" fmla="*/ 432349 h 1880217"/>
              <a:gd name="connsiteX6" fmla="*/ 2178666 w 6964355"/>
              <a:gd name="connsiteY6" fmla="*/ 234382 h 1880217"/>
              <a:gd name="connsiteX7" fmla="*/ 3329445 w 6964355"/>
              <a:gd name="connsiteY7" fmla="*/ 98157 h 1880217"/>
              <a:gd name="connsiteX8" fmla="*/ 6260645 w 6964355"/>
              <a:gd name="connsiteY8" fmla="*/ 1734 h 1880217"/>
              <a:gd name="connsiteX9" fmla="*/ 6929090 w 6964355"/>
              <a:gd name="connsiteY9" fmla="*/ 246264 h 1880217"/>
              <a:gd name="connsiteX10" fmla="*/ 6800301 w 6964355"/>
              <a:gd name="connsiteY10" fmla="*/ 471644 h 1880217"/>
              <a:gd name="connsiteX11" fmla="*/ 6194994 w 6964355"/>
              <a:gd name="connsiteY11" fmla="*/ 510280 h 1880217"/>
              <a:gd name="connsiteX12" fmla="*/ 6375298 w 6964355"/>
              <a:gd name="connsiteY12" fmla="*/ 490962 h 1880217"/>
              <a:gd name="connsiteX13" fmla="*/ 6355980 w 6964355"/>
              <a:gd name="connsiteY13" fmla="*/ 426568 h 1880217"/>
              <a:gd name="connsiteX14" fmla="*/ 6305289 w 6964355"/>
              <a:gd name="connsiteY14" fmla="*/ 461882 h 1880217"/>
              <a:gd name="connsiteX15" fmla="*/ 5518853 w 6964355"/>
              <a:gd name="connsiteY15" fmla="*/ 484523 h 1880217"/>
              <a:gd name="connsiteX16" fmla="*/ 1668070 w 6964355"/>
              <a:gd name="connsiteY16" fmla="*/ 915965 h 1880217"/>
              <a:gd name="connsiteX17" fmla="*/ 673074 w 6964355"/>
              <a:gd name="connsiteY17" fmla="*/ 1337577 h 1880217"/>
              <a:gd name="connsiteX18" fmla="*/ 374156 w 6964355"/>
              <a:gd name="connsiteY18" fmla="*/ 1807861 h 1880217"/>
              <a:gd name="connsiteX19" fmla="*/ 315788 w 6964355"/>
              <a:gd name="connsiteY19" fmla="*/ 1869002 h 1880217"/>
              <a:gd name="connsiteX20" fmla="*/ 122605 w 6964355"/>
              <a:gd name="connsiteY20" fmla="*/ 1869002 h 1880217"/>
              <a:gd name="connsiteX21" fmla="*/ 256 w 6964355"/>
              <a:gd name="connsiteY21" fmla="*/ 1875441 h 1880217"/>
              <a:gd name="connsiteX22" fmla="*/ 90408 w 6964355"/>
              <a:gd name="connsiteY22" fmla="*/ 1875441 h 1880217"/>
              <a:gd name="connsiteX23" fmla="*/ 90546 w 6964355"/>
              <a:gd name="connsiteY23" fmla="*/ 1814301 h 1880217"/>
              <a:gd name="connsiteX0" fmla="*/ 90546 w 6964355"/>
              <a:gd name="connsiteY0" fmla="*/ 1814301 h 1880217"/>
              <a:gd name="connsiteX1" fmla="*/ 121456 w 6964355"/>
              <a:gd name="connsiteY1" fmla="*/ 1345040 h 1880217"/>
              <a:gd name="connsiteX2" fmla="*/ 238329 w 6964355"/>
              <a:gd name="connsiteY2" fmla="*/ 1044754 h 1880217"/>
              <a:gd name="connsiteX3" fmla="*/ 415497 w 6964355"/>
              <a:gd name="connsiteY3" fmla="*/ 803251 h 1880217"/>
              <a:gd name="connsiteX4" fmla="*/ 675933 w 6964355"/>
              <a:gd name="connsiteY4" fmla="*/ 606793 h 1880217"/>
              <a:gd name="connsiteX5" fmla="*/ 1208274 w 6964355"/>
              <a:gd name="connsiteY5" fmla="*/ 422622 h 1880217"/>
              <a:gd name="connsiteX6" fmla="*/ 2178666 w 6964355"/>
              <a:gd name="connsiteY6" fmla="*/ 234382 h 1880217"/>
              <a:gd name="connsiteX7" fmla="*/ 3329445 w 6964355"/>
              <a:gd name="connsiteY7" fmla="*/ 98157 h 1880217"/>
              <a:gd name="connsiteX8" fmla="*/ 6260645 w 6964355"/>
              <a:gd name="connsiteY8" fmla="*/ 1734 h 1880217"/>
              <a:gd name="connsiteX9" fmla="*/ 6929090 w 6964355"/>
              <a:gd name="connsiteY9" fmla="*/ 246264 h 1880217"/>
              <a:gd name="connsiteX10" fmla="*/ 6800301 w 6964355"/>
              <a:gd name="connsiteY10" fmla="*/ 471644 h 1880217"/>
              <a:gd name="connsiteX11" fmla="*/ 6194994 w 6964355"/>
              <a:gd name="connsiteY11" fmla="*/ 510280 h 1880217"/>
              <a:gd name="connsiteX12" fmla="*/ 6375298 w 6964355"/>
              <a:gd name="connsiteY12" fmla="*/ 490962 h 1880217"/>
              <a:gd name="connsiteX13" fmla="*/ 6355980 w 6964355"/>
              <a:gd name="connsiteY13" fmla="*/ 426568 h 1880217"/>
              <a:gd name="connsiteX14" fmla="*/ 6305289 w 6964355"/>
              <a:gd name="connsiteY14" fmla="*/ 461882 h 1880217"/>
              <a:gd name="connsiteX15" fmla="*/ 5518853 w 6964355"/>
              <a:gd name="connsiteY15" fmla="*/ 484523 h 1880217"/>
              <a:gd name="connsiteX16" fmla="*/ 1668070 w 6964355"/>
              <a:gd name="connsiteY16" fmla="*/ 915965 h 1880217"/>
              <a:gd name="connsiteX17" fmla="*/ 673074 w 6964355"/>
              <a:gd name="connsiteY17" fmla="*/ 1337577 h 1880217"/>
              <a:gd name="connsiteX18" fmla="*/ 374156 w 6964355"/>
              <a:gd name="connsiteY18" fmla="*/ 1807861 h 1880217"/>
              <a:gd name="connsiteX19" fmla="*/ 315788 w 6964355"/>
              <a:gd name="connsiteY19" fmla="*/ 1869002 h 1880217"/>
              <a:gd name="connsiteX20" fmla="*/ 122605 w 6964355"/>
              <a:gd name="connsiteY20" fmla="*/ 1869002 h 1880217"/>
              <a:gd name="connsiteX21" fmla="*/ 256 w 6964355"/>
              <a:gd name="connsiteY21" fmla="*/ 1875441 h 1880217"/>
              <a:gd name="connsiteX22" fmla="*/ 90408 w 6964355"/>
              <a:gd name="connsiteY22" fmla="*/ 1875441 h 1880217"/>
              <a:gd name="connsiteX23" fmla="*/ 90546 w 6964355"/>
              <a:gd name="connsiteY23" fmla="*/ 1814301 h 1880217"/>
              <a:gd name="connsiteX0" fmla="*/ 90546 w 6964355"/>
              <a:gd name="connsiteY0" fmla="*/ 1814301 h 1880217"/>
              <a:gd name="connsiteX1" fmla="*/ 121456 w 6964355"/>
              <a:gd name="connsiteY1" fmla="*/ 1345040 h 1880217"/>
              <a:gd name="connsiteX2" fmla="*/ 238329 w 6964355"/>
              <a:gd name="connsiteY2" fmla="*/ 1044754 h 1880217"/>
              <a:gd name="connsiteX3" fmla="*/ 415497 w 6964355"/>
              <a:gd name="connsiteY3" fmla="*/ 803251 h 1880217"/>
              <a:gd name="connsiteX4" fmla="*/ 675933 w 6964355"/>
              <a:gd name="connsiteY4" fmla="*/ 606793 h 1880217"/>
              <a:gd name="connsiteX5" fmla="*/ 1208274 w 6964355"/>
              <a:gd name="connsiteY5" fmla="*/ 422622 h 1880217"/>
              <a:gd name="connsiteX6" fmla="*/ 2178666 w 6964355"/>
              <a:gd name="connsiteY6" fmla="*/ 234382 h 1880217"/>
              <a:gd name="connsiteX7" fmla="*/ 3329445 w 6964355"/>
              <a:gd name="connsiteY7" fmla="*/ 98157 h 1880217"/>
              <a:gd name="connsiteX8" fmla="*/ 6260645 w 6964355"/>
              <a:gd name="connsiteY8" fmla="*/ 1734 h 1880217"/>
              <a:gd name="connsiteX9" fmla="*/ 6929090 w 6964355"/>
              <a:gd name="connsiteY9" fmla="*/ 246264 h 1880217"/>
              <a:gd name="connsiteX10" fmla="*/ 6800301 w 6964355"/>
              <a:gd name="connsiteY10" fmla="*/ 471644 h 1880217"/>
              <a:gd name="connsiteX11" fmla="*/ 6194994 w 6964355"/>
              <a:gd name="connsiteY11" fmla="*/ 510280 h 1880217"/>
              <a:gd name="connsiteX12" fmla="*/ 6375298 w 6964355"/>
              <a:gd name="connsiteY12" fmla="*/ 490962 h 1880217"/>
              <a:gd name="connsiteX13" fmla="*/ 6355980 w 6964355"/>
              <a:gd name="connsiteY13" fmla="*/ 426568 h 1880217"/>
              <a:gd name="connsiteX14" fmla="*/ 6305289 w 6964355"/>
              <a:gd name="connsiteY14" fmla="*/ 461882 h 1880217"/>
              <a:gd name="connsiteX15" fmla="*/ 5518853 w 6964355"/>
              <a:gd name="connsiteY15" fmla="*/ 484523 h 1880217"/>
              <a:gd name="connsiteX16" fmla="*/ 1668070 w 6964355"/>
              <a:gd name="connsiteY16" fmla="*/ 915965 h 1880217"/>
              <a:gd name="connsiteX17" fmla="*/ 673074 w 6964355"/>
              <a:gd name="connsiteY17" fmla="*/ 1337577 h 1880217"/>
              <a:gd name="connsiteX18" fmla="*/ 374156 w 6964355"/>
              <a:gd name="connsiteY18" fmla="*/ 1807861 h 1880217"/>
              <a:gd name="connsiteX19" fmla="*/ 315788 w 6964355"/>
              <a:gd name="connsiteY19" fmla="*/ 1869002 h 1880217"/>
              <a:gd name="connsiteX20" fmla="*/ 122605 w 6964355"/>
              <a:gd name="connsiteY20" fmla="*/ 1869002 h 1880217"/>
              <a:gd name="connsiteX21" fmla="*/ 256 w 6964355"/>
              <a:gd name="connsiteY21" fmla="*/ 1875441 h 1880217"/>
              <a:gd name="connsiteX22" fmla="*/ 90408 w 6964355"/>
              <a:gd name="connsiteY22" fmla="*/ 1875441 h 1880217"/>
              <a:gd name="connsiteX23" fmla="*/ 90546 w 6964355"/>
              <a:gd name="connsiteY23" fmla="*/ 1814301 h 1880217"/>
              <a:gd name="connsiteX0" fmla="*/ 90546 w 6964355"/>
              <a:gd name="connsiteY0" fmla="*/ 1817102 h 1883018"/>
              <a:gd name="connsiteX1" fmla="*/ 121456 w 6964355"/>
              <a:gd name="connsiteY1" fmla="*/ 1347841 h 1883018"/>
              <a:gd name="connsiteX2" fmla="*/ 238329 w 6964355"/>
              <a:gd name="connsiteY2" fmla="*/ 1047555 h 1883018"/>
              <a:gd name="connsiteX3" fmla="*/ 415497 w 6964355"/>
              <a:gd name="connsiteY3" fmla="*/ 806052 h 1883018"/>
              <a:gd name="connsiteX4" fmla="*/ 675933 w 6964355"/>
              <a:gd name="connsiteY4" fmla="*/ 609594 h 1883018"/>
              <a:gd name="connsiteX5" fmla="*/ 1208274 w 6964355"/>
              <a:gd name="connsiteY5" fmla="*/ 425423 h 1883018"/>
              <a:gd name="connsiteX6" fmla="*/ 2178666 w 6964355"/>
              <a:gd name="connsiteY6" fmla="*/ 237183 h 1883018"/>
              <a:gd name="connsiteX7" fmla="*/ 3423479 w 6964355"/>
              <a:gd name="connsiteY7" fmla="*/ 100958 h 1883018"/>
              <a:gd name="connsiteX8" fmla="*/ 6260645 w 6964355"/>
              <a:gd name="connsiteY8" fmla="*/ 4535 h 1883018"/>
              <a:gd name="connsiteX9" fmla="*/ 6929090 w 6964355"/>
              <a:gd name="connsiteY9" fmla="*/ 249065 h 1883018"/>
              <a:gd name="connsiteX10" fmla="*/ 6800301 w 6964355"/>
              <a:gd name="connsiteY10" fmla="*/ 474445 h 1883018"/>
              <a:gd name="connsiteX11" fmla="*/ 6194994 w 6964355"/>
              <a:gd name="connsiteY11" fmla="*/ 513081 h 1883018"/>
              <a:gd name="connsiteX12" fmla="*/ 6375298 w 6964355"/>
              <a:gd name="connsiteY12" fmla="*/ 493763 h 1883018"/>
              <a:gd name="connsiteX13" fmla="*/ 6355980 w 6964355"/>
              <a:gd name="connsiteY13" fmla="*/ 429369 h 1883018"/>
              <a:gd name="connsiteX14" fmla="*/ 6305289 w 6964355"/>
              <a:gd name="connsiteY14" fmla="*/ 464683 h 1883018"/>
              <a:gd name="connsiteX15" fmla="*/ 5518853 w 6964355"/>
              <a:gd name="connsiteY15" fmla="*/ 487324 h 1883018"/>
              <a:gd name="connsiteX16" fmla="*/ 1668070 w 6964355"/>
              <a:gd name="connsiteY16" fmla="*/ 918766 h 1883018"/>
              <a:gd name="connsiteX17" fmla="*/ 673074 w 6964355"/>
              <a:gd name="connsiteY17" fmla="*/ 1340378 h 1883018"/>
              <a:gd name="connsiteX18" fmla="*/ 374156 w 6964355"/>
              <a:gd name="connsiteY18" fmla="*/ 1810662 h 1883018"/>
              <a:gd name="connsiteX19" fmla="*/ 315788 w 6964355"/>
              <a:gd name="connsiteY19" fmla="*/ 1871803 h 1883018"/>
              <a:gd name="connsiteX20" fmla="*/ 122605 w 6964355"/>
              <a:gd name="connsiteY20" fmla="*/ 1871803 h 1883018"/>
              <a:gd name="connsiteX21" fmla="*/ 256 w 6964355"/>
              <a:gd name="connsiteY21" fmla="*/ 1878242 h 1883018"/>
              <a:gd name="connsiteX22" fmla="*/ 90408 w 6964355"/>
              <a:gd name="connsiteY22" fmla="*/ 1878242 h 1883018"/>
              <a:gd name="connsiteX23" fmla="*/ 90546 w 6964355"/>
              <a:gd name="connsiteY23" fmla="*/ 1817102 h 1883018"/>
              <a:gd name="connsiteX0" fmla="*/ 90546 w 6944402"/>
              <a:gd name="connsiteY0" fmla="*/ 1829727 h 1895643"/>
              <a:gd name="connsiteX1" fmla="*/ 121456 w 6944402"/>
              <a:gd name="connsiteY1" fmla="*/ 1360466 h 1895643"/>
              <a:gd name="connsiteX2" fmla="*/ 238329 w 6944402"/>
              <a:gd name="connsiteY2" fmla="*/ 1060180 h 1895643"/>
              <a:gd name="connsiteX3" fmla="*/ 415497 w 6944402"/>
              <a:gd name="connsiteY3" fmla="*/ 818677 h 1895643"/>
              <a:gd name="connsiteX4" fmla="*/ 675933 w 6944402"/>
              <a:gd name="connsiteY4" fmla="*/ 622219 h 1895643"/>
              <a:gd name="connsiteX5" fmla="*/ 1208274 w 6944402"/>
              <a:gd name="connsiteY5" fmla="*/ 438048 h 1895643"/>
              <a:gd name="connsiteX6" fmla="*/ 2178666 w 6944402"/>
              <a:gd name="connsiteY6" fmla="*/ 249808 h 1895643"/>
              <a:gd name="connsiteX7" fmla="*/ 3423479 w 6944402"/>
              <a:gd name="connsiteY7" fmla="*/ 113583 h 1895643"/>
              <a:gd name="connsiteX8" fmla="*/ 6541497 w 6944402"/>
              <a:gd name="connsiteY8" fmla="*/ 4097 h 1895643"/>
              <a:gd name="connsiteX9" fmla="*/ 6929090 w 6944402"/>
              <a:gd name="connsiteY9" fmla="*/ 261690 h 1895643"/>
              <a:gd name="connsiteX10" fmla="*/ 6800301 w 6944402"/>
              <a:gd name="connsiteY10" fmla="*/ 487070 h 1895643"/>
              <a:gd name="connsiteX11" fmla="*/ 6194994 w 6944402"/>
              <a:gd name="connsiteY11" fmla="*/ 525706 h 1895643"/>
              <a:gd name="connsiteX12" fmla="*/ 6375298 w 6944402"/>
              <a:gd name="connsiteY12" fmla="*/ 506388 h 1895643"/>
              <a:gd name="connsiteX13" fmla="*/ 6355980 w 6944402"/>
              <a:gd name="connsiteY13" fmla="*/ 441994 h 1895643"/>
              <a:gd name="connsiteX14" fmla="*/ 6305289 w 6944402"/>
              <a:gd name="connsiteY14" fmla="*/ 477308 h 1895643"/>
              <a:gd name="connsiteX15" fmla="*/ 5518853 w 6944402"/>
              <a:gd name="connsiteY15" fmla="*/ 499949 h 1895643"/>
              <a:gd name="connsiteX16" fmla="*/ 1668070 w 6944402"/>
              <a:gd name="connsiteY16" fmla="*/ 931391 h 1895643"/>
              <a:gd name="connsiteX17" fmla="*/ 673074 w 6944402"/>
              <a:gd name="connsiteY17" fmla="*/ 1353003 h 1895643"/>
              <a:gd name="connsiteX18" fmla="*/ 374156 w 6944402"/>
              <a:gd name="connsiteY18" fmla="*/ 1823287 h 1895643"/>
              <a:gd name="connsiteX19" fmla="*/ 315788 w 6944402"/>
              <a:gd name="connsiteY19" fmla="*/ 1884428 h 1895643"/>
              <a:gd name="connsiteX20" fmla="*/ 122605 w 6944402"/>
              <a:gd name="connsiteY20" fmla="*/ 1884428 h 1895643"/>
              <a:gd name="connsiteX21" fmla="*/ 256 w 6944402"/>
              <a:gd name="connsiteY21" fmla="*/ 1890867 h 1895643"/>
              <a:gd name="connsiteX22" fmla="*/ 90408 w 6944402"/>
              <a:gd name="connsiteY22" fmla="*/ 1890867 h 1895643"/>
              <a:gd name="connsiteX23" fmla="*/ 90546 w 6944402"/>
              <a:gd name="connsiteY23" fmla="*/ 1829727 h 1895643"/>
              <a:gd name="connsiteX0" fmla="*/ 90546 w 6972256"/>
              <a:gd name="connsiteY0" fmla="*/ 1829727 h 1895643"/>
              <a:gd name="connsiteX1" fmla="*/ 121456 w 6972256"/>
              <a:gd name="connsiteY1" fmla="*/ 1360466 h 1895643"/>
              <a:gd name="connsiteX2" fmla="*/ 238329 w 6972256"/>
              <a:gd name="connsiteY2" fmla="*/ 1060180 h 1895643"/>
              <a:gd name="connsiteX3" fmla="*/ 415497 w 6972256"/>
              <a:gd name="connsiteY3" fmla="*/ 818677 h 1895643"/>
              <a:gd name="connsiteX4" fmla="*/ 675933 w 6972256"/>
              <a:gd name="connsiteY4" fmla="*/ 622219 h 1895643"/>
              <a:gd name="connsiteX5" fmla="*/ 1208274 w 6972256"/>
              <a:gd name="connsiteY5" fmla="*/ 438048 h 1895643"/>
              <a:gd name="connsiteX6" fmla="*/ 2178666 w 6972256"/>
              <a:gd name="connsiteY6" fmla="*/ 249808 h 1895643"/>
              <a:gd name="connsiteX7" fmla="*/ 3423479 w 6972256"/>
              <a:gd name="connsiteY7" fmla="*/ 113583 h 1895643"/>
              <a:gd name="connsiteX8" fmla="*/ 6541497 w 6972256"/>
              <a:gd name="connsiteY8" fmla="*/ 4097 h 1895643"/>
              <a:gd name="connsiteX9" fmla="*/ 6929090 w 6972256"/>
              <a:gd name="connsiteY9" fmla="*/ 261690 h 1895643"/>
              <a:gd name="connsiteX10" fmla="*/ 6384376 w 6972256"/>
              <a:gd name="connsiteY10" fmla="*/ 356895 h 1895643"/>
              <a:gd name="connsiteX11" fmla="*/ 6194994 w 6972256"/>
              <a:gd name="connsiteY11" fmla="*/ 525706 h 1895643"/>
              <a:gd name="connsiteX12" fmla="*/ 6375298 w 6972256"/>
              <a:gd name="connsiteY12" fmla="*/ 506388 h 1895643"/>
              <a:gd name="connsiteX13" fmla="*/ 6355980 w 6972256"/>
              <a:gd name="connsiteY13" fmla="*/ 441994 h 1895643"/>
              <a:gd name="connsiteX14" fmla="*/ 6305289 w 6972256"/>
              <a:gd name="connsiteY14" fmla="*/ 477308 h 1895643"/>
              <a:gd name="connsiteX15" fmla="*/ 5518853 w 6972256"/>
              <a:gd name="connsiteY15" fmla="*/ 499949 h 1895643"/>
              <a:gd name="connsiteX16" fmla="*/ 1668070 w 6972256"/>
              <a:gd name="connsiteY16" fmla="*/ 931391 h 1895643"/>
              <a:gd name="connsiteX17" fmla="*/ 673074 w 6972256"/>
              <a:gd name="connsiteY17" fmla="*/ 1353003 h 1895643"/>
              <a:gd name="connsiteX18" fmla="*/ 374156 w 6972256"/>
              <a:gd name="connsiteY18" fmla="*/ 1823287 h 1895643"/>
              <a:gd name="connsiteX19" fmla="*/ 315788 w 6972256"/>
              <a:gd name="connsiteY19" fmla="*/ 1884428 h 1895643"/>
              <a:gd name="connsiteX20" fmla="*/ 122605 w 6972256"/>
              <a:gd name="connsiteY20" fmla="*/ 1884428 h 1895643"/>
              <a:gd name="connsiteX21" fmla="*/ 256 w 6972256"/>
              <a:gd name="connsiteY21" fmla="*/ 1890867 h 1895643"/>
              <a:gd name="connsiteX22" fmla="*/ 90408 w 6972256"/>
              <a:gd name="connsiteY22" fmla="*/ 1890867 h 1895643"/>
              <a:gd name="connsiteX23" fmla="*/ 90546 w 6972256"/>
              <a:gd name="connsiteY23" fmla="*/ 1829727 h 1895643"/>
              <a:gd name="connsiteX0" fmla="*/ 90546 w 6712853"/>
              <a:gd name="connsiteY0" fmla="*/ 1832819 h 1898735"/>
              <a:gd name="connsiteX1" fmla="*/ 121456 w 6712853"/>
              <a:gd name="connsiteY1" fmla="*/ 1363558 h 1898735"/>
              <a:gd name="connsiteX2" fmla="*/ 238329 w 6712853"/>
              <a:gd name="connsiteY2" fmla="*/ 1063272 h 1898735"/>
              <a:gd name="connsiteX3" fmla="*/ 415497 w 6712853"/>
              <a:gd name="connsiteY3" fmla="*/ 821769 h 1898735"/>
              <a:gd name="connsiteX4" fmla="*/ 675933 w 6712853"/>
              <a:gd name="connsiteY4" fmla="*/ 625311 h 1898735"/>
              <a:gd name="connsiteX5" fmla="*/ 1208274 w 6712853"/>
              <a:gd name="connsiteY5" fmla="*/ 441140 h 1898735"/>
              <a:gd name="connsiteX6" fmla="*/ 2178666 w 6712853"/>
              <a:gd name="connsiteY6" fmla="*/ 252900 h 1898735"/>
              <a:gd name="connsiteX7" fmla="*/ 3423479 w 6712853"/>
              <a:gd name="connsiteY7" fmla="*/ 116675 h 1898735"/>
              <a:gd name="connsiteX8" fmla="*/ 6541497 w 6712853"/>
              <a:gd name="connsiteY8" fmla="*/ 7189 h 1898735"/>
              <a:gd name="connsiteX9" fmla="*/ 6313140 w 6712853"/>
              <a:gd name="connsiteY9" fmla="*/ 328282 h 1898735"/>
              <a:gd name="connsiteX10" fmla="*/ 6384376 w 6712853"/>
              <a:gd name="connsiteY10" fmla="*/ 359987 h 1898735"/>
              <a:gd name="connsiteX11" fmla="*/ 6194994 w 6712853"/>
              <a:gd name="connsiteY11" fmla="*/ 528798 h 1898735"/>
              <a:gd name="connsiteX12" fmla="*/ 6375298 w 6712853"/>
              <a:gd name="connsiteY12" fmla="*/ 509480 h 1898735"/>
              <a:gd name="connsiteX13" fmla="*/ 6355980 w 6712853"/>
              <a:gd name="connsiteY13" fmla="*/ 445086 h 1898735"/>
              <a:gd name="connsiteX14" fmla="*/ 6305289 w 6712853"/>
              <a:gd name="connsiteY14" fmla="*/ 480400 h 1898735"/>
              <a:gd name="connsiteX15" fmla="*/ 5518853 w 6712853"/>
              <a:gd name="connsiteY15" fmla="*/ 503041 h 1898735"/>
              <a:gd name="connsiteX16" fmla="*/ 1668070 w 6712853"/>
              <a:gd name="connsiteY16" fmla="*/ 934483 h 1898735"/>
              <a:gd name="connsiteX17" fmla="*/ 673074 w 6712853"/>
              <a:gd name="connsiteY17" fmla="*/ 1356095 h 1898735"/>
              <a:gd name="connsiteX18" fmla="*/ 374156 w 6712853"/>
              <a:gd name="connsiteY18" fmla="*/ 1826379 h 1898735"/>
              <a:gd name="connsiteX19" fmla="*/ 315788 w 6712853"/>
              <a:gd name="connsiteY19" fmla="*/ 1887520 h 1898735"/>
              <a:gd name="connsiteX20" fmla="*/ 122605 w 6712853"/>
              <a:gd name="connsiteY20" fmla="*/ 1887520 h 1898735"/>
              <a:gd name="connsiteX21" fmla="*/ 256 w 6712853"/>
              <a:gd name="connsiteY21" fmla="*/ 1893959 h 1898735"/>
              <a:gd name="connsiteX22" fmla="*/ 90408 w 6712853"/>
              <a:gd name="connsiteY22" fmla="*/ 1893959 h 1898735"/>
              <a:gd name="connsiteX23" fmla="*/ 90546 w 6712853"/>
              <a:gd name="connsiteY23" fmla="*/ 1832819 h 1898735"/>
              <a:gd name="connsiteX0" fmla="*/ 90546 w 6526871"/>
              <a:gd name="connsiteY0" fmla="*/ 1829793 h 1895709"/>
              <a:gd name="connsiteX1" fmla="*/ 121456 w 6526871"/>
              <a:gd name="connsiteY1" fmla="*/ 1360532 h 1895709"/>
              <a:gd name="connsiteX2" fmla="*/ 238329 w 6526871"/>
              <a:gd name="connsiteY2" fmla="*/ 1060246 h 1895709"/>
              <a:gd name="connsiteX3" fmla="*/ 415497 w 6526871"/>
              <a:gd name="connsiteY3" fmla="*/ 818743 h 1895709"/>
              <a:gd name="connsiteX4" fmla="*/ 675933 w 6526871"/>
              <a:gd name="connsiteY4" fmla="*/ 622285 h 1895709"/>
              <a:gd name="connsiteX5" fmla="*/ 1208274 w 6526871"/>
              <a:gd name="connsiteY5" fmla="*/ 438114 h 1895709"/>
              <a:gd name="connsiteX6" fmla="*/ 2178666 w 6526871"/>
              <a:gd name="connsiteY6" fmla="*/ 249874 h 1895709"/>
              <a:gd name="connsiteX7" fmla="*/ 3423479 w 6526871"/>
              <a:gd name="connsiteY7" fmla="*/ 113649 h 1895709"/>
              <a:gd name="connsiteX8" fmla="*/ 6316072 w 6526871"/>
              <a:gd name="connsiteY8" fmla="*/ 7338 h 1895709"/>
              <a:gd name="connsiteX9" fmla="*/ 6313140 w 6526871"/>
              <a:gd name="connsiteY9" fmla="*/ 325256 h 1895709"/>
              <a:gd name="connsiteX10" fmla="*/ 6384376 w 6526871"/>
              <a:gd name="connsiteY10" fmla="*/ 356961 h 1895709"/>
              <a:gd name="connsiteX11" fmla="*/ 6194994 w 6526871"/>
              <a:gd name="connsiteY11" fmla="*/ 525772 h 1895709"/>
              <a:gd name="connsiteX12" fmla="*/ 6375298 w 6526871"/>
              <a:gd name="connsiteY12" fmla="*/ 506454 h 1895709"/>
              <a:gd name="connsiteX13" fmla="*/ 6355980 w 6526871"/>
              <a:gd name="connsiteY13" fmla="*/ 442060 h 1895709"/>
              <a:gd name="connsiteX14" fmla="*/ 6305289 w 6526871"/>
              <a:gd name="connsiteY14" fmla="*/ 477374 h 1895709"/>
              <a:gd name="connsiteX15" fmla="*/ 5518853 w 6526871"/>
              <a:gd name="connsiteY15" fmla="*/ 500015 h 1895709"/>
              <a:gd name="connsiteX16" fmla="*/ 1668070 w 6526871"/>
              <a:gd name="connsiteY16" fmla="*/ 931457 h 1895709"/>
              <a:gd name="connsiteX17" fmla="*/ 673074 w 6526871"/>
              <a:gd name="connsiteY17" fmla="*/ 1353069 h 1895709"/>
              <a:gd name="connsiteX18" fmla="*/ 374156 w 6526871"/>
              <a:gd name="connsiteY18" fmla="*/ 1823353 h 1895709"/>
              <a:gd name="connsiteX19" fmla="*/ 315788 w 6526871"/>
              <a:gd name="connsiteY19" fmla="*/ 1884494 h 1895709"/>
              <a:gd name="connsiteX20" fmla="*/ 122605 w 6526871"/>
              <a:gd name="connsiteY20" fmla="*/ 1884494 h 1895709"/>
              <a:gd name="connsiteX21" fmla="*/ 256 w 6526871"/>
              <a:gd name="connsiteY21" fmla="*/ 1890933 h 1895709"/>
              <a:gd name="connsiteX22" fmla="*/ 90408 w 6526871"/>
              <a:gd name="connsiteY22" fmla="*/ 1890933 h 1895709"/>
              <a:gd name="connsiteX23" fmla="*/ 90546 w 6526871"/>
              <a:gd name="connsiteY23" fmla="*/ 1829793 h 1895709"/>
              <a:gd name="connsiteX0" fmla="*/ 90546 w 6532514"/>
              <a:gd name="connsiteY0" fmla="*/ 1822478 h 1888394"/>
              <a:gd name="connsiteX1" fmla="*/ 121456 w 6532514"/>
              <a:gd name="connsiteY1" fmla="*/ 1353217 h 1888394"/>
              <a:gd name="connsiteX2" fmla="*/ 238329 w 6532514"/>
              <a:gd name="connsiteY2" fmla="*/ 1052931 h 1888394"/>
              <a:gd name="connsiteX3" fmla="*/ 415497 w 6532514"/>
              <a:gd name="connsiteY3" fmla="*/ 811428 h 1888394"/>
              <a:gd name="connsiteX4" fmla="*/ 675933 w 6532514"/>
              <a:gd name="connsiteY4" fmla="*/ 614970 h 1888394"/>
              <a:gd name="connsiteX5" fmla="*/ 1208274 w 6532514"/>
              <a:gd name="connsiteY5" fmla="*/ 430799 h 1888394"/>
              <a:gd name="connsiteX6" fmla="*/ 2178666 w 6532514"/>
              <a:gd name="connsiteY6" fmla="*/ 242559 h 1888394"/>
              <a:gd name="connsiteX7" fmla="*/ 3423479 w 6532514"/>
              <a:gd name="connsiteY7" fmla="*/ 106334 h 1888394"/>
              <a:gd name="connsiteX8" fmla="*/ 6316072 w 6532514"/>
              <a:gd name="connsiteY8" fmla="*/ 23 h 1888394"/>
              <a:gd name="connsiteX9" fmla="*/ 6313140 w 6532514"/>
              <a:gd name="connsiteY9" fmla="*/ 317941 h 1888394"/>
              <a:gd name="connsiteX10" fmla="*/ 6384376 w 6532514"/>
              <a:gd name="connsiteY10" fmla="*/ 349646 h 1888394"/>
              <a:gd name="connsiteX11" fmla="*/ 6194994 w 6532514"/>
              <a:gd name="connsiteY11" fmla="*/ 518457 h 1888394"/>
              <a:gd name="connsiteX12" fmla="*/ 6375298 w 6532514"/>
              <a:gd name="connsiteY12" fmla="*/ 499139 h 1888394"/>
              <a:gd name="connsiteX13" fmla="*/ 6355980 w 6532514"/>
              <a:gd name="connsiteY13" fmla="*/ 434745 h 1888394"/>
              <a:gd name="connsiteX14" fmla="*/ 6305289 w 6532514"/>
              <a:gd name="connsiteY14" fmla="*/ 470059 h 1888394"/>
              <a:gd name="connsiteX15" fmla="*/ 5518853 w 6532514"/>
              <a:gd name="connsiteY15" fmla="*/ 492700 h 1888394"/>
              <a:gd name="connsiteX16" fmla="*/ 1668070 w 6532514"/>
              <a:gd name="connsiteY16" fmla="*/ 924142 h 1888394"/>
              <a:gd name="connsiteX17" fmla="*/ 673074 w 6532514"/>
              <a:gd name="connsiteY17" fmla="*/ 1345754 h 1888394"/>
              <a:gd name="connsiteX18" fmla="*/ 374156 w 6532514"/>
              <a:gd name="connsiteY18" fmla="*/ 1816038 h 1888394"/>
              <a:gd name="connsiteX19" fmla="*/ 315788 w 6532514"/>
              <a:gd name="connsiteY19" fmla="*/ 1877179 h 1888394"/>
              <a:gd name="connsiteX20" fmla="*/ 122605 w 6532514"/>
              <a:gd name="connsiteY20" fmla="*/ 1877179 h 1888394"/>
              <a:gd name="connsiteX21" fmla="*/ 256 w 6532514"/>
              <a:gd name="connsiteY21" fmla="*/ 1883618 h 1888394"/>
              <a:gd name="connsiteX22" fmla="*/ 90408 w 6532514"/>
              <a:gd name="connsiteY22" fmla="*/ 1883618 h 1888394"/>
              <a:gd name="connsiteX23" fmla="*/ 90546 w 6532514"/>
              <a:gd name="connsiteY23" fmla="*/ 1822478 h 1888394"/>
              <a:gd name="connsiteX0" fmla="*/ 90546 w 6413198"/>
              <a:gd name="connsiteY0" fmla="*/ 1818450 h 1884366"/>
              <a:gd name="connsiteX1" fmla="*/ 121456 w 6413198"/>
              <a:gd name="connsiteY1" fmla="*/ 1349189 h 1884366"/>
              <a:gd name="connsiteX2" fmla="*/ 238329 w 6413198"/>
              <a:gd name="connsiteY2" fmla="*/ 1048903 h 1884366"/>
              <a:gd name="connsiteX3" fmla="*/ 415497 w 6413198"/>
              <a:gd name="connsiteY3" fmla="*/ 807400 h 1884366"/>
              <a:gd name="connsiteX4" fmla="*/ 675933 w 6413198"/>
              <a:gd name="connsiteY4" fmla="*/ 610942 h 1884366"/>
              <a:gd name="connsiteX5" fmla="*/ 1208274 w 6413198"/>
              <a:gd name="connsiteY5" fmla="*/ 426771 h 1884366"/>
              <a:gd name="connsiteX6" fmla="*/ 2178666 w 6413198"/>
              <a:gd name="connsiteY6" fmla="*/ 238531 h 1884366"/>
              <a:gd name="connsiteX7" fmla="*/ 3423479 w 6413198"/>
              <a:gd name="connsiteY7" fmla="*/ 102306 h 1884366"/>
              <a:gd name="connsiteX8" fmla="*/ 6154944 w 6413198"/>
              <a:gd name="connsiteY8" fmla="*/ 24 h 1884366"/>
              <a:gd name="connsiteX9" fmla="*/ 6313140 w 6413198"/>
              <a:gd name="connsiteY9" fmla="*/ 313913 h 1884366"/>
              <a:gd name="connsiteX10" fmla="*/ 6384376 w 6413198"/>
              <a:gd name="connsiteY10" fmla="*/ 345618 h 1884366"/>
              <a:gd name="connsiteX11" fmla="*/ 6194994 w 6413198"/>
              <a:gd name="connsiteY11" fmla="*/ 514429 h 1884366"/>
              <a:gd name="connsiteX12" fmla="*/ 6375298 w 6413198"/>
              <a:gd name="connsiteY12" fmla="*/ 495111 h 1884366"/>
              <a:gd name="connsiteX13" fmla="*/ 6355980 w 6413198"/>
              <a:gd name="connsiteY13" fmla="*/ 430717 h 1884366"/>
              <a:gd name="connsiteX14" fmla="*/ 6305289 w 6413198"/>
              <a:gd name="connsiteY14" fmla="*/ 466031 h 1884366"/>
              <a:gd name="connsiteX15" fmla="*/ 5518853 w 6413198"/>
              <a:gd name="connsiteY15" fmla="*/ 488672 h 1884366"/>
              <a:gd name="connsiteX16" fmla="*/ 1668070 w 6413198"/>
              <a:gd name="connsiteY16" fmla="*/ 920114 h 1884366"/>
              <a:gd name="connsiteX17" fmla="*/ 673074 w 6413198"/>
              <a:gd name="connsiteY17" fmla="*/ 1341726 h 1884366"/>
              <a:gd name="connsiteX18" fmla="*/ 374156 w 6413198"/>
              <a:gd name="connsiteY18" fmla="*/ 1812010 h 1884366"/>
              <a:gd name="connsiteX19" fmla="*/ 315788 w 6413198"/>
              <a:gd name="connsiteY19" fmla="*/ 1873151 h 1884366"/>
              <a:gd name="connsiteX20" fmla="*/ 122605 w 6413198"/>
              <a:gd name="connsiteY20" fmla="*/ 1873151 h 1884366"/>
              <a:gd name="connsiteX21" fmla="*/ 256 w 6413198"/>
              <a:gd name="connsiteY21" fmla="*/ 1879590 h 1884366"/>
              <a:gd name="connsiteX22" fmla="*/ 90408 w 6413198"/>
              <a:gd name="connsiteY22" fmla="*/ 1879590 h 1884366"/>
              <a:gd name="connsiteX23" fmla="*/ 90546 w 6413198"/>
              <a:gd name="connsiteY23" fmla="*/ 1818450 h 1884366"/>
              <a:gd name="connsiteX0" fmla="*/ 90546 w 6413198"/>
              <a:gd name="connsiteY0" fmla="*/ 1818450 h 1884366"/>
              <a:gd name="connsiteX1" fmla="*/ 121456 w 6413198"/>
              <a:gd name="connsiteY1" fmla="*/ 1349189 h 1884366"/>
              <a:gd name="connsiteX2" fmla="*/ 238329 w 6413198"/>
              <a:gd name="connsiteY2" fmla="*/ 1048903 h 1884366"/>
              <a:gd name="connsiteX3" fmla="*/ 415497 w 6413198"/>
              <a:gd name="connsiteY3" fmla="*/ 807400 h 1884366"/>
              <a:gd name="connsiteX4" fmla="*/ 675933 w 6413198"/>
              <a:gd name="connsiteY4" fmla="*/ 610942 h 1884366"/>
              <a:gd name="connsiteX5" fmla="*/ 1208274 w 6413198"/>
              <a:gd name="connsiteY5" fmla="*/ 426771 h 1884366"/>
              <a:gd name="connsiteX6" fmla="*/ 2178666 w 6413198"/>
              <a:gd name="connsiteY6" fmla="*/ 238531 h 1884366"/>
              <a:gd name="connsiteX7" fmla="*/ 3423479 w 6413198"/>
              <a:gd name="connsiteY7" fmla="*/ 102306 h 1884366"/>
              <a:gd name="connsiteX8" fmla="*/ 6154944 w 6413198"/>
              <a:gd name="connsiteY8" fmla="*/ 24 h 1884366"/>
              <a:gd name="connsiteX9" fmla="*/ 6313140 w 6413198"/>
              <a:gd name="connsiteY9" fmla="*/ 313913 h 1884366"/>
              <a:gd name="connsiteX10" fmla="*/ 6384376 w 6413198"/>
              <a:gd name="connsiteY10" fmla="*/ 345618 h 1884366"/>
              <a:gd name="connsiteX11" fmla="*/ 6245483 w 6413198"/>
              <a:gd name="connsiteY11" fmla="*/ 261988 h 1884366"/>
              <a:gd name="connsiteX12" fmla="*/ 6375298 w 6413198"/>
              <a:gd name="connsiteY12" fmla="*/ 495111 h 1884366"/>
              <a:gd name="connsiteX13" fmla="*/ 6355980 w 6413198"/>
              <a:gd name="connsiteY13" fmla="*/ 430717 h 1884366"/>
              <a:gd name="connsiteX14" fmla="*/ 6305289 w 6413198"/>
              <a:gd name="connsiteY14" fmla="*/ 466031 h 1884366"/>
              <a:gd name="connsiteX15" fmla="*/ 5518853 w 6413198"/>
              <a:gd name="connsiteY15" fmla="*/ 488672 h 1884366"/>
              <a:gd name="connsiteX16" fmla="*/ 1668070 w 6413198"/>
              <a:gd name="connsiteY16" fmla="*/ 920114 h 1884366"/>
              <a:gd name="connsiteX17" fmla="*/ 673074 w 6413198"/>
              <a:gd name="connsiteY17" fmla="*/ 1341726 h 1884366"/>
              <a:gd name="connsiteX18" fmla="*/ 374156 w 6413198"/>
              <a:gd name="connsiteY18" fmla="*/ 1812010 h 1884366"/>
              <a:gd name="connsiteX19" fmla="*/ 315788 w 6413198"/>
              <a:gd name="connsiteY19" fmla="*/ 1873151 h 1884366"/>
              <a:gd name="connsiteX20" fmla="*/ 122605 w 6413198"/>
              <a:gd name="connsiteY20" fmla="*/ 1873151 h 1884366"/>
              <a:gd name="connsiteX21" fmla="*/ 256 w 6413198"/>
              <a:gd name="connsiteY21" fmla="*/ 1879590 h 1884366"/>
              <a:gd name="connsiteX22" fmla="*/ 90408 w 6413198"/>
              <a:gd name="connsiteY22" fmla="*/ 1879590 h 1884366"/>
              <a:gd name="connsiteX23" fmla="*/ 90546 w 6413198"/>
              <a:gd name="connsiteY23" fmla="*/ 1818450 h 1884366"/>
              <a:gd name="connsiteX0" fmla="*/ 90546 w 6413198"/>
              <a:gd name="connsiteY0" fmla="*/ 1818450 h 1884366"/>
              <a:gd name="connsiteX1" fmla="*/ 121456 w 6413198"/>
              <a:gd name="connsiteY1" fmla="*/ 1349189 h 1884366"/>
              <a:gd name="connsiteX2" fmla="*/ 238329 w 6413198"/>
              <a:gd name="connsiteY2" fmla="*/ 1048903 h 1884366"/>
              <a:gd name="connsiteX3" fmla="*/ 415497 w 6413198"/>
              <a:gd name="connsiteY3" fmla="*/ 807400 h 1884366"/>
              <a:gd name="connsiteX4" fmla="*/ 675933 w 6413198"/>
              <a:gd name="connsiteY4" fmla="*/ 610942 h 1884366"/>
              <a:gd name="connsiteX5" fmla="*/ 1208274 w 6413198"/>
              <a:gd name="connsiteY5" fmla="*/ 426771 h 1884366"/>
              <a:gd name="connsiteX6" fmla="*/ 2178666 w 6413198"/>
              <a:gd name="connsiteY6" fmla="*/ 238531 h 1884366"/>
              <a:gd name="connsiteX7" fmla="*/ 3423479 w 6413198"/>
              <a:gd name="connsiteY7" fmla="*/ 102306 h 1884366"/>
              <a:gd name="connsiteX8" fmla="*/ 6154944 w 6413198"/>
              <a:gd name="connsiteY8" fmla="*/ 24 h 1884366"/>
              <a:gd name="connsiteX9" fmla="*/ 6313140 w 6413198"/>
              <a:gd name="connsiteY9" fmla="*/ 313913 h 1884366"/>
              <a:gd name="connsiteX10" fmla="*/ 6384376 w 6413198"/>
              <a:gd name="connsiteY10" fmla="*/ 345618 h 1884366"/>
              <a:gd name="connsiteX11" fmla="*/ 6245483 w 6413198"/>
              <a:gd name="connsiteY11" fmla="*/ 261988 h 1884366"/>
              <a:gd name="connsiteX12" fmla="*/ 6324809 w 6413198"/>
              <a:gd name="connsiteY12" fmla="*/ 231450 h 1884366"/>
              <a:gd name="connsiteX13" fmla="*/ 6355980 w 6413198"/>
              <a:gd name="connsiteY13" fmla="*/ 430717 h 1884366"/>
              <a:gd name="connsiteX14" fmla="*/ 6305289 w 6413198"/>
              <a:gd name="connsiteY14" fmla="*/ 466031 h 1884366"/>
              <a:gd name="connsiteX15" fmla="*/ 5518853 w 6413198"/>
              <a:gd name="connsiteY15" fmla="*/ 488672 h 1884366"/>
              <a:gd name="connsiteX16" fmla="*/ 1668070 w 6413198"/>
              <a:gd name="connsiteY16" fmla="*/ 920114 h 1884366"/>
              <a:gd name="connsiteX17" fmla="*/ 673074 w 6413198"/>
              <a:gd name="connsiteY17" fmla="*/ 1341726 h 1884366"/>
              <a:gd name="connsiteX18" fmla="*/ 374156 w 6413198"/>
              <a:gd name="connsiteY18" fmla="*/ 1812010 h 1884366"/>
              <a:gd name="connsiteX19" fmla="*/ 315788 w 6413198"/>
              <a:gd name="connsiteY19" fmla="*/ 1873151 h 1884366"/>
              <a:gd name="connsiteX20" fmla="*/ 122605 w 6413198"/>
              <a:gd name="connsiteY20" fmla="*/ 1873151 h 1884366"/>
              <a:gd name="connsiteX21" fmla="*/ 256 w 6413198"/>
              <a:gd name="connsiteY21" fmla="*/ 1879590 h 1884366"/>
              <a:gd name="connsiteX22" fmla="*/ 90408 w 6413198"/>
              <a:gd name="connsiteY22" fmla="*/ 1879590 h 1884366"/>
              <a:gd name="connsiteX23" fmla="*/ 90546 w 6413198"/>
              <a:gd name="connsiteY23" fmla="*/ 1818450 h 1884366"/>
              <a:gd name="connsiteX0" fmla="*/ 90546 w 6423349"/>
              <a:gd name="connsiteY0" fmla="*/ 1818450 h 1884366"/>
              <a:gd name="connsiteX1" fmla="*/ 121456 w 6423349"/>
              <a:gd name="connsiteY1" fmla="*/ 1349189 h 1884366"/>
              <a:gd name="connsiteX2" fmla="*/ 238329 w 6423349"/>
              <a:gd name="connsiteY2" fmla="*/ 1048903 h 1884366"/>
              <a:gd name="connsiteX3" fmla="*/ 415497 w 6423349"/>
              <a:gd name="connsiteY3" fmla="*/ 807400 h 1884366"/>
              <a:gd name="connsiteX4" fmla="*/ 675933 w 6423349"/>
              <a:gd name="connsiteY4" fmla="*/ 610942 h 1884366"/>
              <a:gd name="connsiteX5" fmla="*/ 1208274 w 6423349"/>
              <a:gd name="connsiteY5" fmla="*/ 426771 h 1884366"/>
              <a:gd name="connsiteX6" fmla="*/ 2178666 w 6423349"/>
              <a:gd name="connsiteY6" fmla="*/ 238531 h 1884366"/>
              <a:gd name="connsiteX7" fmla="*/ 3423479 w 6423349"/>
              <a:gd name="connsiteY7" fmla="*/ 102306 h 1884366"/>
              <a:gd name="connsiteX8" fmla="*/ 6154944 w 6423349"/>
              <a:gd name="connsiteY8" fmla="*/ 24 h 1884366"/>
              <a:gd name="connsiteX9" fmla="*/ 6313140 w 6423349"/>
              <a:gd name="connsiteY9" fmla="*/ 313913 h 1884366"/>
              <a:gd name="connsiteX10" fmla="*/ 6384376 w 6423349"/>
              <a:gd name="connsiteY10" fmla="*/ 345618 h 1884366"/>
              <a:gd name="connsiteX11" fmla="*/ 6245483 w 6423349"/>
              <a:gd name="connsiteY11" fmla="*/ 261988 h 1884366"/>
              <a:gd name="connsiteX12" fmla="*/ 6324809 w 6423349"/>
              <a:gd name="connsiteY12" fmla="*/ 231450 h 1884366"/>
              <a:gd name="connsiteX13" fmla="*/ 6355980 w 6423349"/>
              <a:gd name="connsiteY13" fmla="*/ 430717 h 1884366"/>
              <a:gd name="connsiteX14" fmla="*/ 6361387 w 6423349"/>
              <a:gd name="connsiteY14" fmla="*/ 454812 h 1884366"/>
              <a:gd name="connsiteX15" fmla="*/ 5518853 w 6423349"/>
              <a:gd name="connsiteY15" fmla="*/ 488672 h 1884366"/>
              <a:gd name="connsiteX16" fmla="*/ 1668070 w 6423349"/>
              <a:gd name="connsiteY16" fmla="*/ 920114 h 1884366"/>
              <a:gd name="connsiteX17" fmla="*/ 673074 w 6423349"/>
              <a:gd name="connsiteY17" fmla="*/ 1341726 h 1884366"/>
              <a:gd name="connsiteX18" fmla="*/ 374156 w 6423349"/>
              <a:gd name="connsiteY18" fmla="*/ 1812010 h 1884366"/>
              <a:gd name="connsiteX19" fmla="*/ 315788 w 6423349"/>
              <a:gd name="connsiteY19" fmla="*/ 1873151 h 1884366"/>
              <a:gd name="connsiteX20" fmla="*/ 122605 w 6423349"/>
              <a:gd name="connsiteY20" fmla="*/ 1873151 h 1884366"/>
              <a:gd name="connsiteX21" fmla="*/ 256 w 6423349"/>
              <a:gd name="connsiteY21" fmla="*/ 1879590 h 1884366"/>
              <a:gd name="connsiteX22" fmla="*/ 90408 w 6423349"/>
              <a:gd name="connsiteY22" fmla="*/ 1879590 h 1884366"/>
              <a:gd name="connsiteX23" fmla="*/ 90546 w 6423349"/>
              <a:gd name="connsiteY23" fmla="*/ 1818450 h 1884366"/>
              <a:gd name="connsiteX0" fmla="*/ 90546 w 6423349"/>
              <a:gd name="connsiteY0" fmla="*/ 1818450 h 1884366"/>
              <a:gd name="connsiteX1" fmla="*/ 121456 w 6423349"/>
              <a:gd name="connsiteY1" fmla="*/ 1349189 h 1884366"/>
              <a:gd name="connsiteX2" fmla="*/ 238329 w 6423349"/>
              <a:gd name="connsiteY2" fmla="*/ 1048903 h 1884366"/>
              <a:gd name="connsiteX3" fmla="*/ 415497 w 6423349"/>
              <a:gd name="connsiteY3" fmla="*/ 807400 h 1884366"/>
              <a:gd name="connsiteX4" fmla="*/ 675933 w 6423349"/>
              <a:gd name="connsiteY4" fmla="*/ 610942 h 1884366"/>
              <a:gd name="connsiteX5" fmla="*/ 1208274 w 6423349"/>
              <a:gd name="connsiteY5" fmla="*/ 426771 h 1884366"/>
              <a:gd name="connsiteX6" fmla="*/ 2178666 w 6423349"/>
              <a:gd name="connsiteY6" fmla="*/ 238531 h 1884366"/>
              <a:gd name="connsiteX7" fmla="*/ 3423479 w 6423349"/>
              <a:gd name="connsiteY7" fmla="*/ 102306 h 1884366"/>
              <a:gd name="connsiteX8" fmla="*/ 6154944 w 6423349"/>
              <a:gd name="connsiteY8" fmla="*/ 24 h 1884366"/>
              <a:gd name="connsiteX9" fmla="*/ 6313140 w 6423349"/>
              <a:gd name="connsiteY9" fmla="*/ 313913 h 1884366"/>
              <a:gd name="connsiteX10" fmla="*/ 6384376 w 6423349"/>
              <a:gd name="connsiteY10" fmla="*/ 345618 h 1884366"/>
              <a:gd name="connsiteX11" fmla="*/ 6245483 w 6423349"/>
              <a:gd name="connsiteY11" fmla="*/ 261988 h 1884366"/>
              <a:gd name="connsiteX12" fmla="*/ 6324809 w 6423349"/>
              <a:gd name="connsiteY12" fmla="*/ 231450 h 1884366"/>
              <a:gd name="connsiteX13" fmla="*/ 6355980 w 6423349"/>
              <a:gd name="connsiteY13" fmla="*/ 430717 h 1884366"/>
              <a:gd name="connsiteX14" fmla="*/ 6361387 w 6423349"/>
              <a:gd name="connsiteY14" fmla="*/ 454812 h 1884366"/>
              <a:gd name="connsiteX15" fmla="*/ 5518853 w 6423349"/>
              <a:gd name="connsiteY15" fmla="*/ 488672 h 1884366"/>
              <a:gd name="connsiteX16" fmla="*/ 1668070 w 6423349"/>
              <a:gd name="connsiteY16" fmla="*/ 920114 h 1884366"/>
              <a:gd name="connsiteX17" fmla="*/ 673074 w 6423349"/>
              <a:gd name="connsiteY17" fmla="*/ 1341726 h 1884366"/>
              <a:gd name="connsiteX18" fmla="*/ 374156 w 6423349"/>
              <a:gd name="connsiteY18" fmla="*/ 1812010 h 1884366"/>
              <a:gd name="connsiteX19" fmla="*/ 315788 w 6423349"/>
              <a:gd name="connsiteY19" fmla="*/ 1873151 h 1884366"/>
              <a:gd name="connsiteX20" fmla="*/ 122605 w 6423349"/>
              <a:gd name="connsiteY20" fmla="*/ 1873151 h 1884366"/>
              <a:gd name="connsiteX21" fmla="*/ 256 w 6423349"/>
              <a:gd name="connsiteY21" fmla="*/ 1879590 h 1884366"/>
              <a:gd name="connsiteX22" fmla="*/ 90408 w 6423349"/>
              <a:gd name="connsiteY22" fmla="*/ 1879590 h 1884366"/>
              <a:gd name="connsiteX23" fmla="*/ 90546 w 6423349"/>
              <a:gd name="connsiteY23" fmla="*/ 1818450 h 188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23349" h="1884366">
                <a:moveTo>
                  <a:pt x="90546" y="1818450"/>
                </a:moveTo>
                <a:cubicBezTo>
                  <a:pt x="95721" y="1730050"/>
                  <a:pt x="96826" y="1477447"/>
                  <a:pt x="121456" y="1349189"/>
                </a:cubicBezTo>
                <a:cubicBezTo>
                  <a:pt x="146086" y="1220931"/>
                  <a:pt x="189322" y="1139201"/>
                  <a:pt x="238329" y="1048903"/>
                </a:cubicBezTo>
                <a:cubicBezTo>
                  <a:pt x="287336" y="958605"/>
                  <a:pt x="342563" y="880393"/>
                  <a:pt x="415497" y="807400"/>
                </a:cubicBezTo>
                <a:cubicBezTo>
                  <a:pt x="488431" y="734407"/>
                  <a:pt x="543804" y="674380"/>
                  <a:pt x="675933" y="610942"/>
                </a:cubicBezTo>
                <a:cubicBezTo>
                  <a:pt x="808063" y="547504"/>
                  <a:pt x="954644" y="488839"/>
                  <a:pt x="1208274" y="426771"/>
                </a:cubicBezTo>
                <a:cubicBezTo>
                  <a:pt x="1461904" y="364703"/>
                  <a:pt x="1809465" y="292609"/>
                  <a:pt x="2178666" y="238531"/>
                </a:cubicBezTo>
                <a:cubicBezTo>
                  <a:pt x="2547867" y="184453"/>
                  <a:pt x="2760766" y="142057"/>
                  <a:pt x="3423479" y="102306"/>
                </a:cubicBezTo>
                <a:cubicBezTo>
                  <a:pt x="4086192" y="62555"/>
                  <a:pt x="5660634" y="2856"/>
                  <a:pt x="6154944" y="24"/>
                </a:cubicBezTo>
                <a:cubicBezTo>
                  <a:pt x="6649254" y="-2808"/>
                  <a:pt x="6274901" y="256314"/>
                  <a:pt x="6313140" y="313913"/>
                </a:cubicBezTo>
                <a:cubicBezTo>
                  <a:pt x="6351379" y="371512"/>
                  <a:pt x="6395652" y="354272"/>
                  <a:pt x="6384376" y="345618"/>
                </a:cubicBezTo>
                <a:cubicBezTo>
                  <a:pt x="6373100" y="336964"/>
                  <a:pt x="6255411" y="281016"/>
                  <a:pt x="6245483" y="261988"/>
                </a:cubicBezTo>
                <a:cubicBezTo>
                  <a:pt x="6235555" y="242960"/>
                  <a:pt x="6306393" y="203329"/>
                  <a:pt x="6324809" y="231450"/>
                </a:cubicBezTo>
                <a:cubicBezTo>
                  <a:pt x="6343225" y="259571"/>
                  <a:pt x="6349884" y="393490"/>
                  <a:pt x="6355980" y="430717"/>
                </a:cubicBezTo>
                <a:cubicBezTo>
                  <a:pt x="6362076" y="467944"/>
                  <a:pt x="6500908" y="445153"/>
                  <a:pt x="6361387" y="454812"/>
                </a:cubicBezTo>
                <a:cubicBezTo>
                  <a:pt x="6221866" y="464471"/>
                  <a:pt x="6362780" y="433561"/>
                  <a:pt x="5518853" y="488672"/>
                </a:cubicBezTo>
                <a:cubicBezTo>
                  <a:pt x="4674926" y="543783"/>
                  <a:pt x="2462684" y="745397"/>
                  <a:pt x="1668070" y="920114"/>
                </a:cubicBezTo>
                <a:cubicBezTo>
                  <a:pt x="873456" y="1094831"/>
                  <a:pt x="878964" y="1176806"/>
                  <a:pt x="673074" y="1341726"/>
                </a:cubicBezTo>
                <a:cubicBezTo>
                  <a:pt x="467184" y="1506646"/>
                  <a:pt x="384893" y="1729947"/>
                  <a:pt x="374156" y="1812010"/>
                </a:cubicBezTo>
                <a:cubicBezTo>
                  <a:pt x="363419" y="1894073"/>
                  <a:pt x="357713" y="1862961"/>
                  <a:pt x="315788" y="1873151"/>
                </a:cubicBezTo>
                <a:cubicBezTo>
                  <a:pt x="273863" y="1883341"/>
                  <a:pt x="175194" y="1872078"/>
                  <a:pt x="122605" y="1873151"/>
                </a:cubicBezTo>
                <a:cubicBezTo>
                  <a:pt x="70016" y="1874224"/>
                  <a:pt x="5622" y="1878517"/>
                  <a:pt x="256" y="1879590"/>
                </a:cubicBezTo>
                <a:cubicBezTo>
                  <a:pt x="-5110" y="1880663"/>
                  <a:pt x="75360" y="1889780"/>
                  <a:pt x="90408" y="1879590"/>
                </a:cubicBezTo>
                <a:cubicBezTo>
                  <a:pt x="105456" y="1869400"/>
                  <a:pt x="85371" y="1906850"/>
                  <a:pt x="90546" y="1818450"/>
                </a:cubicBezTo>
                <a:close/>
              </a:path>
            </a:pathLst>
          </a:custGeom>
          <a:solidFill>
            <a:srgbClr val="EFA000">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Rectangle 197">
            <a:extLst>
              <a:ext uri="{FF2B5EF4-FFF2-40B4-BE49-F238E27FC236}">
                <a16:creationId xmlns:a16="http://schemas.microsoft.com/office/drawing/2014/main" id="{9CC4D529-FB37-1B5E-0D6F-60AE960B0A6D}"/>
              </a:ext>
            </a:extLst>
          </p:cNvPr>
          <p:cNvSpPr/>
          <p:nvPr/>
        </p:nvSpPr>
        <p:spPr>
          <a:xfrm rot="5400000">
            <a:off x="10427018" y="1946941"/>
            <a:ext cx="1070456" cy="1002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CE7BAAE-C024-9299-6967-12683EF492D8}"/>
              </a:ext>
            </a:extLst>
          </p:cNvPr>
          <p:cNvSpPr/>
          <p:nvPr/>
        </p:nvSpPr>
        <p:spPr>
          <a:xfrm rot="5400000">
            <a:off x="3410076" y="3744411"/>
            <a:ext cx="72000" cy="9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925169" y="5298042"/>
            <a:ext cx="10538105" cy="1048182"/>
            <a:chOff x="960393" y="5479428"/>
            <a:chExt cx="9290999" cy="1028897"/>
          </a:xfrm>
        </p:grpSpPr>
        <p:sp>
          <p:nvSpPr>
            <p:cNvPr id="180" name="Text Placeholder 6">
              <a:extLst>
                <a:ext uri="{FF2B5EF4-FFF2-40B4-BE49-F238E27FC236}">
                  <a16:creationId xmlns:a16="http://schemas.microsoft.com/office/drawing/2014/main" id="{1E4F4563-5511-9946-8C9E-C2EA4CBE0D30}"/>
                </a:ext>
              </a:extLst>
            </p:cNvPr>
            <p:cNvSpPr txBox="1">
              <a:spLocks/>
            </p:cNvSpPr>
            <p:nvPr/>
          </p:nvSpPr>
          <p:spPr>
            <a:xfrm>
              <a:off x="960393" y="5479428"/>
              <a:ext cx="2480252" cy="1022306"/>
            </a:xfrm>
            <a:prstGeom prst="rect">
              <a:avLst/>
            </a:prstGeom>
            <a:solidFill>
              <a:srgbClr val="D3EDEE"/>
            </a:solidFill>
            <a:effectLst/>
          </p:spPr>
          <p:txBody>
            <a:bodyPr vert="horz" lIns="503998" tIns="1692000" rIns="503998" bIns="0" rtlCol="0">
              <a:noAutofit/>
            </a:bodyPr>
            <a:lstStyle>
              <a:defPPr>
                <a:defRPr lang="en-US"/>
              </a:defPPr>
              <a:lvl1pPr marR="0" lvl="0" indent="0" algn="ctr" fontAlgn="auto">
                <a:lnSpc>
                  <a:spcPct val="110000"/>
                </a:lnSpc>
                <a:spcBef>
                  <a:spcPts val="2400"/>
                </a:spcBef>
                <a:spcAft>
                  <a:spcPts val="0"/>
                </a:spcAft>
                <a:buClrTx/>
                <a:buSzTx/>
                <a:buFont typeface="Montserrat" panose="020B0604020202020204" pitchFamily="34" charset="0"/>
                <a:buNone/>
                <a:tabLst/>
                <a:defRPr kumimoji="0" sz="1400" b="0" i="0" u="none" strike="noStrike" cap="none" spc="0" normalizeH="0" baseline="0">
                  <a:ln>
                    <a:noFill/>
                  </a:ln>
                  <a:solidFill>
                    <a:srgbClr val="000000"/>
                  </a:solidFill>
                  <a:effectLst/>
                  <a:uLnTx/>
                  <a:uFillTx/>
                  <a:latin typeface="Montserrat"/>
                </a:defRPr>
              </a:lvl1pPr>
              <a:lvl2pPr marL="0" indent="0" algn="ctr">
                <a:lnSpc>
                  <a:spcPct val="130000"/>
                </a:lnSpc>
                <a:spcBef>
                  <a:spcPts val="500"/>
                </a:spcBef>
                <a:buFont typeface="Montserrat" panose="020B0604020202020204" pitchFamily="34" charset="0"/>
                <a:buNone/>
                <a:defRPr sz="1400"/>
              </a:lvl2pPr>
              <a:lvl3pPr marL="234000" indent="-144000" algn="ctr">
                <a:lnSpc>
                  <a:spcPct val="120000"/>
                </a:lnSpc>
                <a:spcBef>
                  <a:spcPts val="500"/>
                </a:spcBef>
                <a:buClr>
                  <a:schemeClr val="accent1"/>
                </a:buClr>
                <a:buSzPct val="150000"/>
                <a:buFont typeface="Montserrat"/>
                <a:buChar char="•"/>
                <a:defRPr sz="1400"/>
              </a:lvl3pPr>
              <a:lvl4pPr marL="504000" indent="-162000" algn="ctr">
                <a:lnSpc>
                  <a:spcPct val="120000"/>
                </a:lnSpc>
                <a:spcBef>
                  <a:spcPts val="300"/>
                </a:spcBef>
                <a:buFont typeface="Montserrat"/>
                <a:buChar char="−"/>
                <a:defRPr sz="1200"/>
              </a:lvl4pPr>
              <a:lvl5pPr marL="756000" indent="-162000" algn="ctr">
                <a:lnSpc>
                  <a:spcPct val="120000"/>
                </a:lnSpc>
                <a:spcBef>
                  <a:spcPts val="300"/>
                </a:spcBef>
                <a:buFont typeface="Montserrat"/>
                <a:buChar char="−"/>
                <a:defRPr sz="1200"/>
              </a:lvl5pPr>
              <a:lvl6pPr marL="2514600" indent="-228600">
                <a:lnSpc>
                  <a:spcPct val="90000"/>
                </a:lnSpc>
                <a:spcBef>
                  <a:spcPts val="500"/>
                </a:spcBef>
                <a:buFont typeface="Montserrat" panose="020B0604020202020204" pitchFamily="34" charset="0"/>
                <a:buChar char="•"/>
              </a:lvl6pPr>
              <a:lvl7pPr marL="2971800" indent="-228600">
                <a:lnSpc>
                  <a:spcPct val="90000"/>
                </a:lnSpc>
                <a:spcBef>
                  <a:spcPts val="500"/>
                </a:spcBef>
                <a:buFont typeface="Montserrat" panose="020B0604020202020204" pitchFamily="34" charset="0"/>
                <a:buChar char="•"/>
              </a:lvl7pPr>
              <a:lvl8pPr marL="3429000" indent="-228600">
                <a:lnSpc>
                  <a:spcPct val="90000"/>
                </a:lnSpc>
                <a:spcBef>
                  <a:spcPts val="500"/>
                </a:spcBef>
                <a:buFont typeface="Montserrat" panose="020B0604020202020204" pitchFamily="34" charset="0"/>
                <a:buChar char="•"/>
              </a:lvl8pPr>
              <a:lvl9pPr marL="3886200" indent="-228600">
                <a:lnSpc>
                  <a:spcPct val="90000"/>
                </a:lnSpc>
                <a:spcBef>
                  <a:spcPts val="500"/>
                </a:spcBef>
                <a:buFont typeface="Montserrat" panose="020B0604020202020204" pitchFamily="34" charset="0"/>
                <a:buChar char="•"/>
              </a:lvl9pPr>
            </a:lstStyle>
            <a:p>
              <a:endParaRPr lang="en-US" dirty="0"/>
            </a:p>
          </p:txBody>
        </p:sp>
        <p:sp>
          <p:nvSpPr>
            <p:cNvPr id="182" name="Text Placeholder 6">
              <a:extLst>
                <a:ext uri="{FF2B5EF4-FFF2-40B4-BE49-F238E27FC236}">
                  <a16:creationId xmlns:a16="http://schemas.microsoft.com/office/drawing/2014/main" id="{1E4F4563-5511-9946-8C9E-C2EA4CBE0D30}"/>
                </a:ext>
              </a:extLst>
            </p:cNvPr>
            <p:cNvSpPr txBox="1">
              <a:spLocks/>
            </p:cNvSpPr>
            <p:nvPr/>
          </p:nvSpPr>
          <p:spPr>
            <a:xfrm>
              <a:off x="3859178" y="5482637"/>
              <a:ext cx="3367494" cy="1022306"/>
            </a:xfrm>
            <a:prstGeom prst="rect">
              <a:avLst/>
            </a:prstGeom>
            <a:solidFill>
              <a:srgbClr val="D3EDEE"/>
            </a:solidFill>
            <a:effectLst/>
          </p:spPr>
          <p:txBody>
            <a:bodyPr vert="horz" lIns="503998" tIns="1692000" rIns="503998" bIns="0" rtlCol="0">
              <a:noAutofit/>
            </a:bodyPr>
            <a:lstStyle>
              <a:defPPr>
                <a:defRPr lang="en-US"/>
              </a:defPPr>
              <a:lvl1pPr marR="0" lvl="0" indent="0" algn="ctr" fontAlgn="auto">
                <a:lnSpc>
                  <a:spcPct val="110000"/>
                </a:lnSpc>
                <a:spcBef>
                  <a:spcPts val="2400"/>
                </a:spcBef>
                <a:spcAft>
                  <a:spcPts val="0"/>
                </a:spcAft>
                <a:buClrTx/>
                <a:buSzTx/>
                <a:buFont typeface="Montserrat" panose="020B0604020202020204" pitchFamily="34" charset="0"/>
                <a:buNone/>
                <a:tabLst/>
                <a:defRPr kumimoji="0" sz="1400" b="0" i="0" u="none" strike="noStrike" cap="none" spc="0" normalizeH="0" baseline="0">
                  <a:ln>
                    <a:noFill/>
                  </a:ln>
                  <a:solidFill>
                    <a:srgbClr val="000000"/>
                  </a:solidFill>
                  <a:effectLst/>
                  <a:uLnTx/>
                  <a:uFillTx/>
                  <a:latin typeface="Montserrat"/>
                </a:defRPr>
              </a:lvl1pPr>
              <a:lvl2pPr marL="0" indent="0" algn="ctr">
                <a:lnSpc>
                  <a:spcPct val="130000"/>
                </a:lnSpc>
                <a:spcBef>
                  <a:spcPts val="500"/>
                </a:spcBef>
                <a:buFont typeface="Montserrat" panose="020B0604020202020204" pitchFamily="34" charset="0"/>
                <a:buNone/>
                <a:defRPr sz="1400"/>
              </a:lvl2pPr>
              <a:lvl3pPr marL="234000" indent="-144000" algn="ctr">
                <a:lnSpc>
                  <a:spcPct val="120000"/>
                </a:lnSpc>
                <a:spcBef>
                  <a:spcPts val="500"/>
                </a:spcBef>
                <a:buClr>
                  <a:schemeClr val="accent1"/>
                </a:buClr>
                <a:buSzPct val="150000"/>
                <a:buFont typeface="Montserrat"/>
                <a:buChar char="•"/>
                <a:defRPr sz="1400"/>
              </a:lvl3pPr>
              <a:lvl4pPr marL="504000" indent="-162000" algn="ctr">
                <a:lnSpc>
                  <a:spcPct val="120000"/>
                </a:lnSpc>
                <a:spcBef>
                  <a:spcPts val="300"/>
                </a:spcBef>
                <a:buFont typeface="Montserrat"/>
                <a:buChar char="−"/>
                <a:defRPr sz="1200"/>
              </a:lvl4pPr>
              <a:lvl5pPr marL="756000" indent="-162000" algn="ctr">
                <a:lnSpc>
                  <a:spcPct val="120000"/>
                </a:lnSpc>
                <a:spcBef>
                  <a:spcPts val="300"/>
                </a:spcBef>
                <a:buFont typeface="Montserrat"/>
                <a:buChar char="−"/>
                <a:defRPr sz="1200"/>
              </a:lvl5pPr>
              <a:lvl6pPr marL="2514600" indent="-228600">
                <a:lnSpc>
                  <a:spcPct val="90000"/>
                </a:lnSpc>
                <a:spcBef>
                  <a:spcPts val="500"/>
                </a:spcBef>
                <a:buFont typeface="Montserrat" panose="020B0604020202020204" pitchFamily="34" charset="0"/>
                <a:buChar char="•"/>
              </a:lvl6pPr>
              <a:lvl7pPr marL="2971800" indent="-228600">
                <a:lnSpc>
                  <a:spcPct val="90000"/>
                </a:lnSpc>
                <a:spcBef>
                  <a:spcPts val="500"/>
                </a:spcBef>
                <a:buFont typeface="Montserrat" panose="020B0604020202020204" pitchFamily="34" charset="0"/>
                <a:buChar char="•"/>
              </a:lvl7pPr>
              <a:lvl8pPr marL="3429000" indent="-228600">
                <a:lnSpc>
                  <a:spcPct val="90000"/>
                </a:lnSpc>
                <a:spcBef>
                  <a:spcPts val="500"/>
                </a:spcBef>
                <a:buFont typeface="Montserrat" panose="020B0604020202020204" pitchFamily="34" charset="0"/>
                <a:buChar char="•"/>
              </a:lvl8pPr>
              <a:lvl9pPr marL="3886200" indent="-228600">
                <a:lnSpc>
                  <a:spcPct val="90000"/>
                </a:lnSpc>
                <a:spcBef>
                  <a:spcPts val="500"/>
                </a:spcBef>
                <a:buFont typeface="Montserrat" panose="020B0604020202020204" pitchFamily="34" charset="0"/>
                <a:buChar char="•"/>
              </a:lvl9pPr>
            </a:lstStyle>
            <a:p>
              <a:endParaRPr lang="en-US" dirty="0"/>
            </a:p>
          </p:txBody>
        </p:sp>
        <p:sp>
          <p:nvSpPr>
            <p:cNvPr id="183" name="Text Placeholder 6">
              <a:extLst>
                <a:ext uri="{FF2B5EF4-FFF2-40B4-BE49-F238E27FC236}">
                  <a16:creationId xmlns:a16="http://schemas.microsoft.com/office/drawing/2014/main" id="{1E4F4563-5511-9946-8C9E-C2EA4CBE0D30}"/>
                </a:ext>
              </a:extLst>
            </p:cNvPr>
            <p:cNvSpPr txBox="1">
              <a:spLocks/>
            </p:cNvSpPr>
            <p:nvPr/>
          </p:nvSpPr>
          <p:spPr>
            <a:xfrm>
              <a:off x="7645205" y="5486019"/>
              <a:ext cx="2606187" cy="1022306"/>
            </a:xfrm>
            <a:prstGeom prst="rect">
              <a:avLst/>
            </a:prstGeom>
            <a:solidFill>
              <a:srgbClr val="D3EDEE"/>
            </a:solidFill>
            <a:effectLst/>
          </p:spPr>
          <p:txBody>
            <a:bodyPr vert="horz" lIns="503998" tIns="1692000" rIns="503998" bIns="0" rtlCol="0">
              <a:noAutofit/>
            </a:bodyPr>
            <a:lstStyle>
              <a:defPPr>
                <a:defRPr lang="en-US"/>
              </a:defPPr>
              <a:lvl1pPr marR="0" lvl="0" indent="0" algn="ctr" fontAlgn="auto">
                <a:lnSpc>
                  <a:spcPct val="110000"/>
                </a:lnSpc>
                <a:spcBef>
                  <a:spcPts val="2400"/>
                </a:spcBef>
                <a:spcAft>
                  <a:spcPts val="0"/>
                </a:spcAft>
                <a:buClrTx/>
                <a:buSzTx/>
                <a:buFont typeface="Montserrat" panose="020B0604020202020204" pitchFamily="34" charset="0"/>
                <a:buNone/>
                <a:tabLst/>
                <a:defRPr kumimoji="0" sz="1400" b="0" i="0" u="none" strike="noStrike" cap="none" spc="0" normalizeH="0" baseline="0">
                  <a:ln>
                    <a:noFill/>
                  </a:ln>
                  <a:solidFill>
                    <a:srgbClr val="000000"/>
                  </a:solidFill>
                  <a:effectLst/>
                  <a:uLnTx/>
                  <a:uFillTx/>
                  <a:latin typeface="Montserrat"/>
                </a:defRPr>
              </a:lvl1pPr>
              <a:lvl2pPr marL="0" indent="0" algn="ctr">
                <a:lnSpc>
                  <a:spcPct val="130000"/>
                </a:lnSpc>
                <a:spcBef>
                  <a:spcPts val="500"/>
                </a:spcBef>
                <a:buFont typeface="Montserrat" panose="020B0604020202020204" pitchFamily="34" charset="0"/>
                <a:buNone/>
                <a:defRPr sz="1400"/>
              </a:lvl2pPr>
              <a:lvl3pPr marL="234000" indent="-144000" algn="ctr">
                <a:lnSpc>
                  <a:spcPct val="120000"/>
                </a:lnSpc>
                <a:spcBef>
                  <a:spcPts val="500"/>
                </a:spcBef>
                <a:buClr>
                  <a:schemeClr val="accent1"/>
                </a:buClr>
                <a:buSzPct val="150000"/>
                <a:buFont typeface="Montserrat"/>
                <a:buChar char="•"/>
                <a:defRPr sz="1400"/>
              </a:lvl3pPr>
              <a:lvl4pPr marL="504000" indent="-162000" algn="ctr">
                <a:lnSpc>
                  <a:spcPct val="120000"/>
                </a:lnSpc>
                <a:spcBef>
                  <a:spcPts val="300"/>
                </a:spcBef>
                <a:buFont typeface="Montserrat"/>
                <a:buChar char="−"/>
                <a:defRPr sz="1200"/>
              </a:lvl4pPr>
              <a:lvl5pPr marL="756000" indent="-162000" algn="ctr">
                <a:lnSpc>
                  <a:spcPct val="120000"/>
                </a:lnSpc>
                <a:spcBef>
                  <a:spcPts val="300"/>
                </a:spcBef>
                <a:buFont typeface="Montserrat"/>
                <a:buChar char="−"/>
                <a:defRPr sz="1200"/>
              </a:lvl5pPr>
              <a:lvl6pPr marL="2514600" indent="-228600">
                <a:lnSpc>
                  <a:spcPct val="90000"/>
                </a:lnSpc>
                <a:spcBef>
                  <a:spcPts val="500"/>
                </a:spcBef>
                <a:buFont typeface="Montserrat" panose="020B0604020202020204" pitchFamily="34" charset="0"/>
                <a:buChar char="•"/>
              </a:lvl6pPr>
              <a:lvl7pPr marL="2971800" indent="-228600">
                <a:lnSpc>
                  <a:spcPct val="90000"/>
                </a:lnSpc>
                <a:spcBef>
                  <a:spcPts val="500"/>
                </a:spcBef>
                <a:buFont typeface="Montserrat" panose="020B0604020202020204" pitchFamily="34" charset="0"/>
                <a:buChar char="•"/>
              </a:lvl7pPr>
              <a:lvl8pPr marL="3429000" indent="-228600">
                <a:lnSpc>
                  <a:spcPct val="90000"/>
                </a:lnSpc>
                <a:spcBef>
                  <a:spcPts val="500"/>
                </a:spcBef>
                <a:buFont typeface="Montserrat" panose="020B0604020202020204" pitchFamily="34" charset="0"/>
                <a:buChar char="•"/>
              </a:lvl8pPr>
              <a:lvl9pPr marL="3886200" indent="-228600">
                <a:lnSpc>
                  <a:spcPct val="90000"/>
                </a:lnSpc>
                <a:spcBef>
                  <a:spcPts val="500"/>
                </a:spcBef>
                <a:buFont typeface="Montserrat" panose="020B0604020202020204" pitchFamily="34" charset="0"/>
                <a:buChar char="•"/>
              </a:lvl9pPr>
            </a:lstStyle>
            <a:p>
              <a:endParaRPr lang="en-US" dirty="0"/>
            </a:p>
          </p:txBody>
        </p:sp>
      </p:grpSp>
      <p:sp>
        <p:nvSpPr>
          <p:cNvPr id="30" name="Rectangle 29"/>
          <p:cNvSpPr/>
          <p:nvPr/>
        </p:nvSpPr>
        <p:spPr>
          <a:xfrm>
            <a:off x="1061341" y="5525898"/>
            <a:ext cx="2534560" cy="646331"/>
          </a:xfrm>
          <a:prstGeom prst="rect">
            <a:avLst/>
          </a:prstGeom>
        </p:spPr>
        <p:txBody>
          <a:bodyPr wrap="square">
            <a:spAutoFit/>
          </a:bodyPr>
          <a:lstStyle/>
          <a:p>
            <a:pPr marL="45720" lvl="1">
              <a:buClr>
                <a:srgbClr val="179EA7"/>
              </a:buClr>
              <a:buSzPct val="60000"/>
            </a:pPr>
            <a:r>
              <a:rPr lang="en-US" sz="1200" dirty="0">
                <a:solidFill>
                  <a:srgbClr val="106B72"/>
                </a:solidFill>
                <a:latin typeface="+mj-lt"/>
              </a:rPr>
              <a:t>There is a close correlation between price and range of a BEV; a lot more money buys a little bit more range.</a:t>
            </a:r>
          </a:p>
        </p:txBody>
      </p:sp>
      <p:sp>
        <p:nvSpPr>
          <p:cNvPr id="56" name="Rectangle 55"/>
          <p:cNvSpPr/>
          <p:nvPr/>
        </p:nvSpPr>
        <p:spPr>
          <a:xfrm>
            <a:off x="4397167" y="5525898"/>
            <a:ext cx="3434017" cy="646331"/>
          </a:xfrm>
          <a:prstGeom prst="rect">
            <a:avLst/>
          </a:prstGeom>
        </p:spPr>
        <p:txBody>
          <a:bodyPr wrap="square">
            <a:spAutoFit/>
          </a:bodyPr>
          <a:lstStyle/>
          <a:p>
            <a:pPr marL="45720" lvl="1">
              <a:buClr>
                <a:srgbClr val="179EA7"/>
              </a:buClr>
              <a:buSzPct val="60000"/>
            </a:pPr>
            <a:r>
              <a:rPr lang="en-US" sz="1200" dirty="0">
                <a:solidFill>
                  <a:srgbClr val="106B72"/>
                </a:solidFill>
                <a:latin typeface="+mj-lt"/>
              </a:rPr>
              <a:t>The Ford Fiesta has been the best-selling vehicle in the UK for a decade; there is no BEV on the market that delivers the same range at any price.</a:t>
            </a:r>
          </a:p>
        </p:txBody>
      </p:sp>
      <p:sp>
        <p:nvSpPr>
          <p:cNvPr id="5" name="TextBox 4">
            <a:extLst>
              <a:ext uri="{FF2B5EF4-FFF2-40B4-BE49-F238E27FC236}">
                <a16:creationId xmlns:a16="http://schemas.microsoft.com/office/drawing/2014/main" id="{BF16AF1F-C13D-DE42-9981-6CADB184953F}"/>
              </a:ext>
            </a:extLst>
          </p:cNvPr>
          <p:cNvSpPr txBox="1"/>
          <p:nvPr/>
        </p:nvSpPr>
        <p:spPr>
          <a:xfrm>
            <a:off x="8709428" y="5525898"/>
            <a:ext cx="2527069" cy="646331"/>
          </a:xfrm>
          <a:prstGeom prst="rect">
            <a:avLst/>
          </a:prstGeom>
          <a:noFill/>
        </p:spPr>
        <p:txBody>
          <a:bodyPr wrap="square" rtlCol="0">
            <a:spAutoFit/>
          </a:bodyPr>
          <a:lstStyle/>
          <a:p>
            <a:pPr marL="45720" lvl="1">
              <a:buClr>
                <a:srgbClr val="179EA7"/>
              </a:buClr>
              <a:buSzPct val="60000"/>
            </a:pPr>
            <a:r>
              <a:rPr lang="en-US" sz="1200" dirty="0" err="1">
                <a:solidFill>
                  <a:srgbClr val="106B72"/>
                </a:solidFill>
                <a:latin typeface="+mj-lt"/>
              </a:rPr>
              <a:t>Riversimple’s</a:t>
            </a:r>
            <a:r>
              <a:rPr lang="en-US" sz="1200" dirty="0">
                <a:solidFill>
                  <a:srgbClr val="106B72"/>
                </a:solidFill>
                <a:latin typeface="+mj-lt"/>
              </a:rPr>
              <a:t> powertrain architecture and business model offers the range of a Fiesta at an equivalent price.</a:t>
            </a:r>
          </a:p>
        </p:txBody>
      </p:sp>
      <p:sp>
        <p:nvSpPr>
          <p:cNvPr id="60" name="Oval 59">
            <a:extLst>
              <a:ext uri="{FF2B5EF4-FFF2-40B4-BE49-F238E27FC236}">
                <a16:creationId xmlns:a16="http://schemas.microsoft.com/office/drawing/2014/main" id="{D1FD7040-DEC9-9BD3-E75D-99E2C41B850B}"/>
              </a:ext>
            </a:extLst>
          </p:cNvPr>
          <p:cNvSpPr/>
          <p:nvPr/>
        </p:nvSpPr>
        <p:spPr>
          <a:xfrm rot="240000">
            <a:off x="3263432" y="1941346"/>
            <a:ext cx="258672" cy="846000"/>
          </a:xfrm>
          <a:prstGeom prst="ellipse">
            <a:avLst/>
          </a:prstGeom>
          <a:solidFill>
            <a:srgbClr val="00E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endParaRPr>
          </a:p>
        </p:txBody>
      </p:sp>
      <p:sp>
        <p:nvSpPr>
          <p:cNvPr id="61" name="TextBox 60">
            <a:extLst>
              <a:ext uri="{FF2B5EF4-FFF2-40B4-BE49-F238E27FC236}">
                <a16:creationId xmlns:a16="http://schemas.microsoft.com/office/drawing/2014/main" id="{E18D7CDB-91AC-5A7B-9B34-68C3B957CC5C}"/>
              </a:ext>
            </a:extLst>
          </p:cNvPr>
          <p:cNvSpPr txBox="1"/>
          <p:nvPr/>
        </p:nvSpPr>
        <p:spPr>
          <a:xfrm>
            <a:off x="2447815" y="2046670"/>
            <a:ext cx="853467" cy="507831"/>
          </a:xfrm>
          <a:prstGeom prst="rect">
            <a:avLst/>
          </a:prstGeom>
          <a:noFill/>
        </p:spPr>
        <p:txBody>
          <a:bodyPr wrap="square" rtlCol="0">
            <a:spAutoFit/>
          </a:bodyPr>
          <a:lstStyle/>
          <a:p>
            <a:pPr algn="r"/>
            <a:r>
              <a:rPr lang="en-GB" sz="900" dirty="0"/>
              <a:t>Next Gen</a:t>
            </a:r>
          </a:p>
          <a:p>
            <a:pPr algn="r"/>
            <a:r>
              <a:rPr lang="en-GB" sz="900" dirty="0" err="1"/>
              <a:t>Riversimple</a:t>
            </a:r>
            <a:endParaRPr lang="en-GB" sz="900" dirty="0"/>
          </a:p>
          <a:p>
            <a:pPr algn="r"/>
            <a:r>
              <a:rPr lang="en-GB" sz="900" dirty="0"/>
              <a:t>vehicles</a:t>
            </a:r>
          </a:p>
        </p:txBody>
      </p:sp>
      <p:sp>
        <p:nvSpPr>
          <p:cNvPr id="62" name="TextBox 61">
            <a:extLst>
              <a:ext uri="{FF2B5EF4-FFF2-40B4-BE49-F238E27FC236}">
                <a16:creationId xmlns:a16="http://schemas.microsoft.com/office/drawing/2014/main" id="{66373915-BA2F-4414-FACB-39721FA432FA}"/>
              </a:ext>
            </a:extLst>
          </p:cNvPr>
          <p:cNvSpPr txBox="1"/>
          <p:nvPr/>
        </p:nvSpPr>
        <p:spPr>
          <a:xfrm>
            <a:off x="2877253" y="1709250"/>
            <a:ext cx="616842" cy="246221"/>
          </a:xfrm>
          <a:prstGeom prst="rect">
            <a:avLst/>
          </a:prstGeom>
          <a:noFill/>
        </p:spPr>
        <p:txBody>
          <a:bodyPr wrap="square" rtlCol="0">
            <a:spAutoFit/>
          </a:bodyPr>
          <a:lstStyle/>
          <a:p>
            <a:pPr algn="r"/>
            <a:r>
              <a:rPr lang="en-GB" sz="1000" dirty="0"/>
              <a:t> 700 bar</a:t>
            </a:r>
          </a:p>
        </p:txBody>
      </p:sp>
      <p:sp>
        <p:nvSpPr>
          <p:cNvPr id="159" name="TextBox 158">
            <a:extLst>
              <a:ext uri="{FF2B5EF4-FFF2-40B4-BE49-F238E27FC236}">
                <a16:creationId xmlns:a16="http://schemas.microsoft.com/office/drawing/2014/main" id="{1C5693BA-B3C9-1E0E-3B0C-DF3CE2701F35}"/>
              </a:ext>
            </a:extLst>
          </p:cNvPr>
          <p:cNvSpPr txBox="1"/>
          <p:nvPr/>
        </p:nvSpPr>
        <p:spPr>
          <a:xfrm>
            <a:off x="2752267" y="2754866"/>
            <a:ext cx="666745" cy="246221"/>
          </a:xfrm>
          <a:prstGeom prst="rect">
            <a:avLst/>
          </a:prstGeom>
          <a:noFill/>
        </p:spPr>
        <p:txBody>
          <a:bodyPr wrap="square" rtlCol="0">
            <a:spAutoFit/>
          </a:bodyPr>
          <a:lstStyle/>
          <a:p>
            <a:pPr algn="r"/>
            <a:r>
              <a:rPr lang="en-GB" sz="1000" dirty="0"/>
              <a:t> 350 bar</a:t>
            </a:r>
          </a:p>
        </p:txBody>
      </p:sp>
      <p:sp>
        <p:nvSpPr>
          <p:cNvPr id="160" name="TextBox 159">
            <a:extLst>
              <a:ext uri="{FF2B5EF4-FFF2-40B4-BE49-F238E27FC236}">
                <a16:creationId xmlns:a16="http://schemas.microsoft.com/office/drawing/2014/main" id="{196E096D-B7CD-7FC6-419C-B2823C407100}"/>
              </a:ext>
            </a:extLst>
          </p:cNvPr>
          <p:cNvSpPr txBox="1"/>
          <p:nvPr/>
        </p:nvSpPr>
        <p:spPr>
          <a:xfrm>
            <a:off x="3652642" y="1816535"/>
            <a:ext cx="656207" cy="341632"/>
          </a:xfrm>
          <a:prstGeom prst="rect">
            <a:avLst/>
          </a:prstGeom>
          <a:noFill/>
        </p:spPr>
        <p:txBody>
          <a:bodyPr wrap="square" rtlCol="0" anchor="ctr">
            <a:spAutoFit/>
          </a:bodyPr>
          <a:lstStyle/>
          <a:p>
            <a:pPr>
              <a:lnSpc>
                <a:spcPct val="80000"/>
              </a:lnSpc>
            </a:pPr>
            <a:r>
              <a:rPr lang="en-GB" sz="1000" dirty="0"/>
              <a:t>Ford Fiesta</a:t>
            </a:r>
          </a:p>
        </p:txBody>
      </p:sp>
      <p:sp>
        <p:nvSpPr>
          <p:cNvPr id="168" name="TextBox 167">
            <a:extLst>
              <a:ext uri="{FF2B5EF4-FFF2-40B4-BE49-F238E27FC236}">
                <a16:creationId xmlns:a16="http://schemas.microsoft.com/office/drawing/2014/main" id="{EF941106-A37E-B1AC-85E6-1019FCA3AF65}"/>
              </a:ext>
            </a:extLst>
          </p:cNvPr>
          <p:cNvSpPr txBox="1"/>
          <p:nvPr/>
        </p:nvSpPr>
        <p:spPr>
          <a:xfrm>
            <a:off x="4544453" y="1932872"/>
            <a:ext cx="656206" cy="341632"/>
          </a:xfrm>
          <a:prstGeom prst="rect">
            <a:avLst/>
          </a:prstGeom>
          <a:noFill/>
        </p:spPr>
        <p:txBody>
          <a:bodyPr wrap="square" rtlCol="0">
            <a:spAutoFit/>
          </a:bodyPr>
          <a:lstStyle/>
          <a:p>
            <a:pPr>
              <a:lnSpc>
                <a:spcPct val="80000"/>
              </a:lnSpc>
            </a:pPr>
            <a:r>
              <a:rPr lang="en-GB" sz="1000" dirty="0"/>
              <a:t>Hyundai </a:t>
            </a:r>
            <a:r>
              <a:rPr lang="en-GB" sz="1000" dirty="0" err="1"/>
              <a:t>Nexo</a:t>
            </a:r>
            <a:endParaRPr lang="en-GB" sz="1000" dirty="0"/>
          </a:p>
        </p:txBody>
      </p:sp>
      <p:sp>
        <p:nvSpPr>
          <p:cNvPr id="176" name="TextBox 175">
            <a:extLst>
              <a:ext uri="{FF2B5EF4-FFF2-40B4-BE49-F238E27FC236}">
                <a16:creationId xmlns:a16="http://schemas.microsoft.com/office/drawing/2014/main" id="{4FB28560-80BC-FF27-2856-349B3CAF4404}"/>
              </a:ext>
            </a:extLst>
          </p:cNvPr>
          <p:cNvSpPr txBox="1"/>
          <p:nvPr/>
        </p:nvSpPr>
        <p:spPr>
          <a:xfrm>
            <a:off x="5396663" y="1884827"/>
            <a:ext cx="593532" cy="341632"/>
          </a:xfrm>
          <a:prstGeom prst="rect">
            <a:avLst/>
          </a:prstGeom>
          <a:noFill/>
        </p:spPr>
        <p:txBody>
          <a:bodyPr wrap="square" rtlCol="0">
            <a:spAutoFit/>
          </a:bodyPr>
          <a:lstStyle/>
          <a:p>
            <a:pPr algn="r">
              <a:lnSpc>
                <a:spcPct val="80000"/>
              </a:lnSpc>
            </a:pPr>
            <a:r>
              <a:rPr lang="en-GB" sz="1000" dirty="0"/>
              <a:t> Toyota </a:t>
            </a:r>
            <a:r>
              <a:rPr lang="en-GB" sz="1000" dirty="0" err="1"/>
              <a:t>Mirai</a:t>
            </a:r>
            <a:endParaRPr lang="en-GB" sz="1000" dirty="0"/>
          </a:p>
        </p:txBody>
      </p:sp>
      <p:sp>
        <p:nvSpPr>
          <p:cNvPr id="179" name="TextBox 178">
            <a:extLst>
              <a:ext uri="{FF2B5EF4-FFF2-40B4-BE49-F238E27FC236}">
                <a16:creationId xmlns:a16="http://schemas.microsoft.com/office/drawing/2014/main" id="{F6F06DDF-A5A4-8831-376E-665D9B48998C}"/>
              </a:ext>
            </a:extLst>
          </p:cNvPr>
          <p:cNvSpPr txBox="1"/>
          <p:nvPr/>
        </p:nvSpPr>
        <p:spPr>
          <a:xfrm>
            <a:off x="2446175" y="3258635"/>
            <a:ext cx="539691" cy="341632"/>
          </a:xfrm>
          <a:prstGeom prst="rect">
            <a:avLst/>
          </a:prstGeom>
          <a:noFill/>
        </p:spPr>
        <p:txBody>
          <a:bodyPr wrap="square" rtlCol="0">
            <a:spAutoFit/>
          </a:bodyPr>
          <a:lstStyle/>
          <a:p>
            <a:pPr algn="r">
              <a:lnSpc>
                <a:spcPct val="80000"/>
              </a:lnSpc>
            </a:pPr>
            <a:r>
              <a:rPr lang="en-GB" sz="1000" dirty="0"/>
              <a:t>Nissan Leaf</a:t>
            </a:r>
          </a:p>
        </p:txBody>
      </p:sp>
      <p:sp>
        <p:nvSpPr>
          <p:cNvPr id="184" name="TextBox 183">
            <a:extLst>
              <a:ext uri="{FF2B5EF4-FFF2-40B4-BE49-F238E27FC236}">
                <a16:creationId xmlns:a16="http://schemas.microsoft.com/office/drawing/2014/main" id="{1FA78EE1-197C-D940-161E-99690B78E358}"/>
              </a:ext>
            </a:extLst>
          </p:cNvPr>
          <p:cNvSpPr txBox="1"/>
          <p:nvPr/>
        </p:nvSpPr>
        <p:spPr>
          <a:xfrm>
            <a:off x="4684154" y="3232652"/>
            <a:ext cx="938014" cy="246221"/>
          </a:xfrm>
          <a:prstGeom prst="rect">
            <a:avLst/>
          </a:prstGeom>
          <a:noFill/>
        </p:spPr>
        <p:txBody>
          <a:bodyPr wrap="square" rtlCol="0">
            <a:spAutoFit/>
          </a:bodyPr>
          <a:lstStyle/>
          <a:p>
            <a:pPr algn="r"/>
            <a:r>
              <a:rPr lang="en-GB" sz="1000" dirty="0"/>
              <a:t>Jaguar I-Pace</a:t>
            </a:r>
          </a:p>
        </p:txBody>
      </p:sp>
      <p:sp>
        <p:nvSpPr>
          <p:cNvPr id="185" name="TextBox 184">
            <a:extLst>
              <a:ext uri="{FF2B5EF4-FFF2-40B4-BE49-F238E27FC236}">
                <a16:creationId xmlns:a16="http://schemas.microsoft.com/office/drawing/2014/main" id="{CC766170-99B4-7B67-C4B2-FF81C7A1D43E}"/>
              </a:ext>
            </a:extLst>
          </p:cNvPr>
          <p:cNvSpPr txBox="1"/>
          <p:nvPr/>
        </p:nvSpPr>
        <p:spPr>
          <a:xfrm>
            <a:off x="6641338" y="1883638"/>
            <a:ext cx="1114864" cy="341632"/>
          </a:xfrm>
          <a:prstGeom prst="rect">
            <a:avLst/>
          </a:prstGeom>
          <a:noFill/>
        </p:spPr>
        <p:txBody>
          <a:bodyPr wrap="square" rtlCol="0">
            <a:spAutoFit/>
          </a:bodyPr>
          <a:lstStyle/>
          <a:p>
            <a:pPr algn="r">
              <a:lnSpc>
                <a:spcPct val="80000"/>
              </a:lnSpc>
            </a:pPr>
            <a:r>
              <a:rPr lang="en-GB" sz="1000" dirty="0"/>
              <a:t>Mercedes-Benz EQS 450+</a:t>
            </a:r>
          </a:p>
        </p:txBody>
      </p:sp>
      <p:sp>
        <p:nvSpPr>
          <p:cNvPr id="186" name="TextBox 185">
            <a:extLst>
              <a:ext uri="{FF2B5EF4-FFF2-40B4-BE49-F238E27FC236}">
                <a16:creationId xmlns:a16="http://schemas.microsoft.com/office/drawing/2014/main" id="{58A194C5-EFFC-CA47-48F2-5CEB13EECE98}"/>
              </a:ext>
            </a:extLst>
          </p:cNvPr>
          <p:cNvSpPr txBox="1"/>
          <p:nvPr/>
        </p:nvSpPr>
        <p:spPr>
          <a:xfrm>
            <a:off x="3729656" y="3768325"/>
            <a:ext cx="820684" cy="341632"/>
          </a:xfrm>
          <a:prstGeom prst="rect">
            <a:avLst/>
          </a:prstGeom>
          <a:noFill/>
        </p:spPr>
        <p:txBody>
          <a:bodyPr wrap="square" rtlCol="0">
            <a:spAutoFit/>
          </a:bodyPr>
          <a:lstStyle/>
          <a:p>
            <a:pPr>
              <a:lnSpc>
                <a:spcPct val="80000"/>
              </a:lnSpc>
            </a:pPr>
            <a:r>
              <a:rPr lang="en-GB" sz="1000" dirty="0"/>
              <a:t>Smart </a:t>
            </a:r>
            <a:r>
              <a:rPr lang="en-GB" sz="1000" dirty="0" err="1"/>
              <a:t>ForFour</a:t>
            </a:r>
            <a:r>
              <a:rPr lang="en-GB" sz="1000" dirty="0"/>
              <a:t> EQ</a:t>
            </a:r>
          </a:p>
        </p:txBody>
      </p:sp>
      <p:cxnSp>
        <p:nvCxnSpPr>
          <p:cNvPr id="187" name="Straight Arrow Connector 186">
            <a:extLst>
              <a:ext uri="{FF2B5EF4-FFF2-40B4-BE49-F238E27FC236}">
                <a16:creationId xmlns:a16="http://schemas.microsoft.com/office/drawing/2014/main" id="{AA981DCC-9E23-7669-09A6-A8A8C5DFF884}"/>
              </a:ext>
            </a:extLst>
          </p:cNvPr>
          <p:cNvCxnSpPr>
            <a:cxnSpLocks/>
          </p:cNvCxnSpPr>
          <p:nvPr/>
        </p:nvCxnSpPr>
        <p:spPr>
          <a:xfrm flipH="1">
            <a:off x="5311900" y="2078531"/>
            <a:ext cx="283444" cy="246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F68A2320-7636-5719-D7A8-CB167478193B}"/>
              </a:ext>
            </a:extLst>
          </p:cNvPr>
          <p:cNvCxnSpPr>
            <a:cxnSpLocks/>
          </p:cNvCxnSpPr>
          <p:nvPr/>
        </p:nvCxnSpPr>
        <p:spPr>
          <a:xfrm flipH="1" flipV="1">
            <a:off x="4568912" y="2554501"/>
            <a:ext cx="106533" cy="92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4D52C7F6-A0F7-8725-AC03-A4A81BCDE6FF}"/>
              </a:ext>
            </a:extLst>
          </p:cNvPr>
          <p:cNvCxnSpPr>
            <a:cxnSpLocks/>
          </p:cNvCxnSpPr>
          <p:nvPr/>
        </p:nvCxnSpPr>
        <p:spPr>
          <a:xfrm>
            <a:off x="2924136" y="3417993"/>
            <a:ext cx="4416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06EDB0B4-FC3D-455C-E8D0-92637AA246E9}"/>
              </a:ext>
            </a:extLst>
          </p:cNvPr>
          <p:cNvCxnSpPr>
            <a:cxnSpLocks/>
          </p:cNvCxnSpPr>
          <p:nvPr/>
        </p:nvCxnSpPr>
        <p:spPr>
          <a:xfrm flipH="1" flipV="1">
            <a:off x="4927571" y="2876263"/>
            <a:ext cx="5639" cy="43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6336CE48-6BD5-FF54-B737-FAD264AC679F}"/>
              </a:ext>
            </a:extLst>
          </p:cNvPr>
          <p:cNvCxnSpPr>
            <a:cxnSpLocks/>
          </p:cNvCxnSpPr>
          <p:nvPr/>
        </p:nvCxnSpPr>
        <p:spPr>
          <a:xfrm flipH="1" flipV="1">
            <a:off x="3449708" y="3809845"/>
            <a:ext cx="353465" cy="42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0" name="Oval 209">
            <a:extLst>
              <a:ext uri="{FF2B5EF4-FFF2-40B4-BE49-F238E27FC236}">
                <a16:creationId xmlns:a16="http://schemas.microsoft.com/office/drawing/2014/main" id="{CE52D9AC-87CB-1CE9-ECBB-8CCF307DE9C2}"/>
              </a:ext>
            </a:extLst>
          </p:cNvPr>
          <p:cNvSpPr/>
          <p:nvPr/>
        </p:nvSpPr>
        <p:spPr>
          <a:xfrm>
            <a:off x="3399988" y="1887071"/>
            <a:ext cx="54000" cy="55320"/>
          </a:xfrm>
          <a:prstGeom prst="ellipse">
            <a:avLst/>
          </a:prstGeom>
          <a:solidFill>
            <a:srgbClr val="00E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1DDABBA2-9578-80C4-03DE-7325940DB80D}"/>
              </a:ext>
            </a:extLst>
          </p:cNvPr>
          <p:cNvSpPr/>
          <p:nvPr/>
        </p:nvSpPr>
        <p:spPr>
          <a:xfrm>
            <a:off x="3331163" y="2786722"/>
            <a:ext cx="54000" cy="55320"/>
          </a:xfrm>
          <a:prstGeom prst="ellipse">
            <a:avLst/>
          </a:prstGeom>
          <a:solidFill>
            <a:srgbClr val="00E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466E5493-EBEB-2039-A211-C15AF8C30709}"/>
              </a:ext>
            </a:extLst>
          </p:cNvPr>
          <p:cNvSpPr txBox="1"/>
          <p:nvPr/>
        </p:nvSpPr>
        <p:spPr>
          <a:xfrm>
            <a:off x="9232697" y="2575774"/>
            <a:ext cx="1073588" cy="341632"/>
          </a:xfrm>
          <a:prstGeom prst="rect">
            <a:avLst/>
          </a:prstGeom>
          <a:noFill/>
        </p:spPr>
        <p:txBody>
          <a:bodyPr wrap="square" rtlCol="0">
            <a:spAutoFit/>
          </a:bodyPr>
          <a:lstStyle/>
          <a:p>
            <a:pPr algn="r">
              <a:lnSpc>
                <a:spcPct val="80000"/>
              </a:lnSpc>
            </a:pPr>
            <a:r>
              <a:rPr lang="en-GB" sz="1000" dirty="0"/>
              <a:t>Mercedes-AMG EQS 53 4Matic+</a:t>
            </a:r>
          </a:p>
        </p:txBody>
      </p:sp>
      <p:sp>
        <p:nvSpPr>
          <p:cNvPr id="222" name="TextBox 221">
            <a:extLst>
              <a:ext uri="{FF2B5EF4-FFF2-40B4-BE49-F238E27FC236}">
                <a16:creationId xmlns:a16="http://schemas.microsoft.com/office/drawing/2014/main" id="{0140FB55-9E98-FE5A-A577-0B93949ACCA7}"/>
              </a:ext>
            </a:extLst>
          </p:cNvPr>
          <p:cNvSpPr txBox="1"/>
          <p:nvPr/>
        </p:nvSpPr>
        <p:spPr>
          <a:xfrm>
            <a:off x="3463070" y="2310740"/>
            <a:ext cx="938013" cy="246221"/>
          </a:xfrm>
          <a:prstGeom prst="rect">
            <a:avLst/>
          </a:prstGeom>
          <a:noFill/>
        </p:spPr>
        <p:txBody>
          <a:bodyPr wrap="square" rtlCol="0">
            <a:spAutoFit/>
          </a:bodyPr>
          <a:lstStyle/>
          <a:p>
            <a:pPr algn="r"/>
            <a:r>
              <a:rPr lang="en-GB" sz="1000" dirty="0"/>
              <a:t> VW ID.4 Pro</a:t>
            </a:r>
          </a:p>
        </p:txBody>
      </p:sp>
      <p:cxnSp>
        <p:nvCxnSpPr>
          <p:cNvPr id="224" name="Straight Arrow Connector 223">
            <a:extLst>
              <a:ext uri="{FF2B5EF4-FFF2-40B4-BE49-F238E27FC236}">
                <a16:creationId xmlns:a16="http://schemas.microsoft.com/office/drawing/2014/main" id="{FCD0E460-E788-A689-FEFD-424244B6839E}"/>
              </a:ext>
            </a:extLst>
          </p:cNvPr>
          <p:cNvCxnSpPr>
            <a:cxnSpLocks/>
          </p:cNvCxnSpPr>
          <p:nvPr/>
        </p:nvCxnSpPr>
        <p:spPr>
          <a:xfrm>
            <a:off x="3863871" y="2493002"/>
            <a:ext cx="0" cy="208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230A5F1-FBCA-7DC9-93CD-7B705FB1EF2C}"/>
              </a:ext>
            </a:extLst>
          </p:cNvPr>
          <p:cNvSpPr txBox="1"/>
          <p:nvPr/>
        </p:nvSpPr>
        <p:spPr>
          <a:xfrm>
            <a:off x="3588638" y="4617678"/>
            <a:ext cx="4974133" cy="276999"/>
          </a:xfrm>
          <a:prstGeom prst="rect">
            <a:avLst/>
          </a:prstGeom>
          <a:solidFill>
            <a:schemeClr val="bg1"/>
          </a:solidFill>
        </p:spPr>
        <p:txBody>
          <a:bodyPr wrap="square" rtlCol="0">
            <a:spAutoFit/>
          </a:bodyPr>
          <a:lstStyle/>
          <a:p>
            <a:pPr algn="ctr"/>
            <a:r>
              <a:rPr lang="en-US" sz="1200" b="1" dirty="0">
                <a:solidFill>
                  <a:schemeClr val="tx1">
                    <a:lumMod val="85000"/>
                    <a:lumOff val="15000"/>
                  </a:schemeClr>
                </a:solidFill>
              </a:rPr>
              <a:t>UK example: </a:t>
            </a:r>
            <a:r>
              <a:rPr lang="en-US" sz="1200" dirty="0">
                <a:solidFill>
                  <a:schemeClr val="tx1">
                    <a:lumMod val="85000"/>
                    <a:lumOff val="15000"/>
                  </a:schemeClr>
                </a:solidFill>
              </a:rPr>
              <a:t>Total Cost of Ownership (TCO) for 3 years in GBP</a:t>
            </a:r>
            <a:endParaRPr lang="en-US" sz="1200" baseline="30000" dirty="0">
              <a:solidFill>
                <a:schemeClr val="tx1">
                  <a:lumMod val="85000"/>
                  <a:lumOff val="15000"/>
                </a:schemeClr>
              </a:solidFill>
            </a:endParaRPr>
          </a:p>
        </p:txBody>
      </p:sp>
      <p:sp>
        <p:nvSpPr>
          <p:cNvPr id="20" name="TextBox 19">
            <a:extLst>
              <a:ext uri="{FF2B5EF4-FFF2-40B4-BE49-F238E27FC236}">
                <a16:creationId xmlns:a16="http://schemas.microsoft.com/office/drawing/2014/main" id="{0C4333BA-BC19-C185-D8D0-DE5D1AF652A1}"/>
              </a:ext>
            </a:extLst>
          </p:cNvPr>
          <p:cNvSpPr txBox="1"/>
          <p:nvPr/>
        </p:nvSpPr>
        <p:spPr>
          <a:xfrm rot="16200000">
            <a:off x="-369142" y="2674241"/>
            <a:ext cx="3426636" cy="276999"/>
          </a:xfrm>
          <a:prstGeom prst="rect">
            <a:avLst/>
          </a:prstGeom>
          <a:solidFill>
            <a:schemeClr val="bg1"/>
          </a:solidFill>
        </p:spPr>
        <p:txBody>
          <a:bodyPr wrap="square" rtlCol="0">
            <a:spAutoFit/>
          </a:bodyPr>
          <a:lstStyle/>
          <a:p>
            <a:pPr algn="ctr"/>
            <a:r>
              <a:rPr lang="en-US" sz="1200" dirty="0">
                <a:solidFill>
                  <a:schemeClr val="tx1">
                    <a:lumMod val="85000"/>
                    <a:lumOff val="15000"/>
                  </a:schemeClr>
                </a:solidFill>
              </a:rPr>
              <a:t>Range in miles (manufacturer declared – WLTP)</a:t>
            </a:r>
          </a:p>
        </p:txBody>
      </p:sp>
      <p:sp>
        <p:nvSpPr>
          <p:cNvPr id="27" name="Oval 26">
            <a:extLst>
              <a:ext uri="{FF2B5EF4-FFF2-40B4-BE49-F238E27FC236}">
                <a16:creationId xmlns:a16="http://schemas.microsoft.com/office/drawing/2014/main" id="{27E81B49-45DC-6EEB-DCA7-D929C80B14A1}"/>
              </a:ext>
            </a:extLst>
          </p:cNvPr>
          <p:cNvSpPr>
            <a:spLocks noChangeAspect="1"/>
          </p:cNvSpPr>
          <p:nvPr/>
        </p:nvSpPr>
        <p:spPr>
          <a:xfrm>
            <a:off x="10683323" y="2030082"/>
            <a:ext cx="100800" cy="98638"/>
          </a:xfrm>
          <a:prstGeom prst="ellipse">
            <a:avLst/>
          </a:prstGeom>
          <a:solidFill>
            <a:srgbClr val="00E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2" name="TextBox 41">
            <a:extLst>
              <a:ext uri="{FF2B5EF4-FFF2-40B4-BE49-F238E27FC236}">
                <a16:creationId xmlns:a16="http://schemas.microsoft.com/office/drawing/2014/main" id="{17CC1AA3-0D2A-24F1-0351-EF961F16D6A6}"/>
              </a:ext>
            </a:extLst>
          </p:cNvPr>
          <p:cNvSpPr txBox="1"/>
          <p:nvPr/>
        </p:nvSpPr>
        <p:spPr>
          <a:xfrm>
            <a:off x="4610168" y="2448914"/>
            <a:ext cx="817141" cy="369332"/>
          </a:xfrm>
          <a:prstGeom prst="rect">
            <a:avLst/>
          </a:prstGeom>
          <a:noFill/>
        </p:spPr>
        <p:txBody>
          <a:bodyPr wrap="square" rtlCol="0">
            <a:spAutoFit/>
          </a:bodyPr>
          <a:lstStyle/>
          <a:p>
            <a:pPr>
              <a:lnSpc>
                <a:spcPct val="90000"/>
              </a:lnSpc>
            </a:pPr>
            <a:r>
              <a:rPr lang="en-GB" sz="1000" dirty="0"/>
              <a:t>    Tesla</a:t>
            </a:r>
          </a:p>
          <a:p>
            <a:pPr>
              <a:lnSpc>
                <a:spcPct val="90000"/>
              </a:lnSpc>
            </a:pPr>
            <a:r>
              <a:rPr lang="en-GB" sz="1000" dirty="0"/>
              <a:t>Model 3 LR</a:t>
            </a:r>
          </a:p>
        </p:txBody>
      </p:sp>
      <p:sp>
        <p:nvSpPr>
          <p:cNvPr id="28" name="Oval 27">
            <a:extLst>
              <a:ext uri="{FF2B5EF4-FFF2-40B4-BE49-F238E27FC236}">
                <a16:creationId xmlns:a16="http://schemas.microsoft.com/office/drawing/2014/main" id="{B005271A-9019-FB30-16B2-B91EF598BBCB}"/>
              </a:ext>
            </a:extLst>
          </p:cNvPr>
          <p:cNvSpPr>
            <a:spLocks noChangeAspect="1"/>
          </p:cNvSpPr>
          <p:nvPr/>
        </p:nvSpPr>
        <p:spPr>
          <a:xfrm>
            <a:off x="10683323" y="1851237"/>
            <a:ext cx="100800" cy="100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Oval 28">
            <a:extLst>
              <a:ext uri="{FF2B5EF4-FFF2-40B4-BE49-F238E27FC236}">
                <a16:creationId xmlns:a16="http://schemas.microsoft.com/office/drawing/2014/main" id="{583DD3AB-B964-FC85-2A89-FECB82D052E0}"/>
              </a:ext>
            </a:extLst>
          </p:cNvPr>
          <p:cNvSpPr/>
          <p:nvPr/>
        </p:nvSpPr>
        <p:spPr>
          <a:xfrm>
            <a:off x="10683323" y="1670183"/>
            <a:ext cx="103009" cy="1030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TextBox 30">
            <a:extLst>
              <a:ext uri="{FF2B5EF4-FFF2-40B4-BE49-F238E27FC236}">
                <a16:creationId xmlns:a16="http://schemas.microsoft.com/office/drawing/2014/main" id="{3ED353C1-D489-C171-91EC-FD78A4A77E9F}"/>
              </a:ext>
            </a:extLst>
          </p:cNvPr>
          <p:cNvSpPr txBox="1"/>
          <p:nvPr/>
        </p:nvSpPr>
        <p:spPr>
          <a:xfrm>
            <a:off x="10747444" y="1592336"/>
            <a:ext cx="505241" cy="617092"/>
          </a:xfrm>
          <a:prstGeom prst="rect">
            <a:avLst/>
          </a:prstGeom>
          <a:noFill/>
        </p:spPr>
        <p:txBody>
          <a:bodyPr wrap="square" rtlCol="0">
            <a:spAutoFit/>
          </a:bodyPr>
          <a:lstStyle/>
          <a:p>
            <a:r>
              <a:rPr lang="en-US" sz="1100" dirty="0">
                <a:latin typeface="+mj-lt"/>
              </a:rPr>
              <a:t>ICE</a:t>
            </a:r>
          </a:p>
          <a:p>
            <a:pPr>
              <a:lnSpc>
                <a:spcPct val="110000"/>
              </a:lnSpc>
            </a:pPr>
            <a:r>
              <a:rPr lang="en-US" sz="1100" dirty="0">
                <a:latin typeface="+mj-lt"/>
              </a:rPr>
              <a:t>BEV</a:t>
            </a:r>
          </a:p>
          <a:p>
            <a:r>
              <a:rPr lang="en-US" sz="1100" dirty="0">
                <a:latin typeface="+mj-lt"/>
              </a:rPr>
              <a:t>FCEV</a:t>
            </a:r>
          </a:p>
        </p:txBody>
      </p:sp>
      <p:sp>
        <p:nvSpPr>
          <p:cNvPr id="43" name="TextBox 42">
            <a:extLst>
              <a:ext uri="{FF2B5EF4-FFF2-40B4-BE49-F238E27FC236}">
                <a16:creationId xmlns:a16="http://schemas.microsoft.com/office/drawing/2014/main" id="{2A091860-D79C-DCDF-A836-4B89035441D2}"/>
              </a:ext>
            </a:extLst>
          </p:cNvPr>
          <p:cNvSpPr txBox="1"/>
          <p:nvPr/>
        </p:nvSpPr>
        <p:spPr>
          <a:xfrm>
            <a:off x="6348550" y="2405407"/>
            <a:ext cx="817141" cy="369332"/>
          </a:xfrm>
          <a:prstGeom prst="rect">
            <a:avLst/>
          </a:prstGeom>
          <a:noFill/>
        </p:spPr>
        <p:txBody>
          <a:bodyPr wrap="square" rtlCol="0">
            <a:spAutoFit/>
          </a:bodyPr>
          <a:lstStyle/>
          <a:p>
            <a:pPr>
              <a:lnSpc>
                <a:spcPct val="90000"/>
              </a:lnSpc>
            </a:pPr>
            <a:r>
              <a:rPr lang="en-GB" sz="1000" dirty="0"/>
              <a:t>Tesla</a:t>
            </a:r>
          </a:p>
          <a:p>
            <a:pPr>
              <a:lnSpc>
                <a:spcPct val="90000"/>
              </a:lnSpc>
            </a:pPr>
            <a:r>
              <a:rPr lang="en-GB" sz="1000" dirty="0"/>
              <a:t>Model X LR</a:t>
            </a:r>
          </a:p>
        </p:txBody>
      </p:sp>
      <p:graphicFrame>
        <p:nvGraphicFramePr>
          <p:cNvPr id="51" name="Chart 50">
            <a:extLst>
              <a:ext uri="{FF2B5EF4-FFF2-40B4-BE49-F238E27FC236}">
                <a16:creationId xmlns:a16="http://schemas.microsoft.com/office/drawing/2014/main" id="{57499FF7-CB46-424C-3537-AE5D17A83E51}"/>
              </a:ext>
            </a:extLst>
          </p:cNvPr>
          <p:cNvGraphicFramePr>
            <a:graphicFrameLocks/>
          </p:cNvGraphicFramePr>
          <p:nvPr/>
        </p:nvGraphicFramePr>
        <p:xfrm>
          <a:off x="1388634" y="741676"/>
          <a:ext cx="9504000" cy="401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9FBC6C3-E379-DF16-8B8E-FC6B2D94DCCD}"/>
              </a:ext>
            </a:extLst>
          </p:cNvPr>
          <p:cNvSpPr txBox="1"/>
          <p:nvPr/>
        </p:nvSpPr>
        <p:spPr>
          <a:xfrm>
            <a:off x="922338" y="950373"/>
            <a:ext cx="7512494" cy="276999"/>
          </a:xfrm>
          <a:prstGeom prst="rect">
            <a:avLst/>
          </a:prstGeom>
          <a:noFill/>
        </p:spPr>
        <p:txBody>
          <a:bodyPr wrap="square" lIns="0" tIns="0" rIns="0" bIns="0" rtlCol="0">
            <a:spAutoFit/>
          </a:bodyPr>
          <a:lstStyle/>
          <a:p>
            <a:r>
              <a:rPr lang="en-US" dirty="0" err="1">
                <a:solidFill>
                  <a:srgbClr val="287D96"/>
                </a:solidFill>
              </a:rPr>
              <a:t>Riversimple</a:t>
            </a:r>
            <a:r>
              <a:rPr lang="en-US" dirty="0">
                <a:solidFill>
                  <a:srgbClr val="287D96"/>
                </a:solidFill>
              </a:rPr>
              <a:t> Rasa – benefits of a lightweight architecture</a:t>
            </a:r>
          </a:p>
        </p:txBody>
      </p:sp>
      <p:sp>
        <p:nvSpPr>
          <p:cNvPr id="6" name="TextBox 5">
            <a:extLst>
              <a:ext uri="{FF2B5EF4-FFF2-40B4-BE49-F238E27FC236}">
                <a16:creationId xmlns:a16="http://schemas.microsoft.com/office/drawing/2014/main" id="{39938A7E-FE31-6FA2-E550-0244FE9B4C91}"/>
              </a:ext>
            </a:extLst>
          </p:cNvPr>
          <p:cNvSpPr txBox="1"/>
          <p:nvPr/>
        </p:nvSpPr>
        <p:spPr>
          <a:xfrm>
            <a:off x="846138" y="704709"/>
            <a:ext cx="3344861" cy="215444"/>
          </a:xfrm>
          <a:prstGeom prst="rect">
            <a:avLst/>
          </a:prstGeom>
          <a:noFill/>
        </p:spPr>
        <p:txBody>
          <a:bodyPr wrap="square" rtlCol="0">
            <a:spAutoFit/>
          </a:bodyPr>
          <a:lstStyle/>
          <a:p>
            <a:r>
              <a:rPr lang="en-US" sz="800" b="1" i="0" spc="300" dirty="0">
                <a:solidFill>
                  <a:srgbClr val="287D96"/>
                </a:solidFill>
                <a:latin typeface="Calibri" panose="020F0502020204030204" pitchFamily="34" charset="0"/>
                <a:cs typeface="Calibri" panose="020F0502020204030204" pitchFamily="34" charset="0"/>
              </a:rPr>
              <a:t>MILFORD HAVEN: ENERGY KINGDOM</a:t>
            </a:r>
          </a:p>
        </p:txBody>
      </p:sp>
      <p:pic>
        <p:nvPicPr>
          <p:cNvPr id="7" name="Picture 6" descr="A picture containing drawing&#10;&#10;Description automatically generated">
            <a:extLst>
              <a:ext uri="{FF2B5EF4-FFF2-40B4-BE49-F238E27FC236}">
                <a16:creationId xmlns:a16="http://schemas.microsoft.com/office/drawing/2014/main" id="{4D80D736-3EE1-62B3-B482-54F4B19A0D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30467" y="493582"/>
            <a:ext cx="754269" cy="637699"/>
          </a:xfrm>
          <a:prstGeom prst="rect">
            <a:avLst/>
          </a:prstGeom>
        </p:spPr>
      </p:pic>
      <p:pic>
        <p:nvPicPr>
          <p:cNvPr id="2" name="Picture 1">
            <a:extLst>
              <a:ext uri="{FF2B5EF4-FFF2-40B4-BE49-F238E27FC236}">
                <a16:creationId xmlns:a16="http://schemas.microsoft.com/office/drawing/2014/main" id="{8A7C15C1-379E-4722-FC5A-2E935DC6F4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376662" y="4865737"/>
            <a:ext cx="1267749" cy="179032"/>
          </a:xfrm>
          <a:prstGeom prst="rect">
            <a:avLst/>
          </a:prstGeom>
          <a:noFill/>
          <a:ln>
            <a:noFill/>
          </a:ln>
        </p:spPr>
      </p:pic>
      <p:sp>
        <p:nvSpPr>
          <p:cNvPr id="8" name="Rectangle 7">
            <a:extLst>
              <a:ext uri="{FF2B5EF4-FFF2-40B4-BE49-F238E27FC236}">
                <a16:creationId xmlns:a16="http://schemas.microsoft.com/office/drawing/2014/main" id="{FE257F68-20C5-36D7-FC21-4A458035B6F2}"/>
              </a:ext>
            </a:extLst>
          </p:cNvPr>
          <p:cNvSpPr/>
          <p:nvPr/>
        </p:nvSpPr>
        <p:spPr>
          <a:xfrm>
            <a:off x="-7497" y="0"/>
            <a:ext cx="520700" cy="6858000"/>
          </a:xfrm>
          <a:prstGeom prst="rect">
            <a:avLst/>
          </a:prstGeom>
          <a:solidFill>
            <a:srgbClr val="179EA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92CE02A-FD46-2621-303F-1DD157B2B994}"/>
              </a:ext>
            </a:extLst>
          </p:cNvPr>
          <p:cNvCxnSpPr>
            <a:cxnSpLocks/>
          </p:cNvCxnSpPr>
          <p:nvPr/>
        </p:nvCxnSpPr>
        <p:spPr>
          <a:xfrm>
            <a:off x="233027" y="2907186"/>
            <a:ext cx="0" cy="1237957"/>
          </a:xfrm>
          <a:prstGeom prst="line">
            <a:avLst/>
          </a:prstGeom>
          <a:ln>
            <a:solidFill>
              <a:srgbClr val="179EA7"/>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970A684-F2EA-8C76-F18F-2307B9E61F6D}"/>
              </a:ext>
            </a:extLst>
          </p:cNvPr>
          <p:cNvSpPr txBox="1"/>
          <p:nvPr/>
        </p:nvSpPr>
        <p:spPr>
          <a:xfrm rot="16200000">
            <a:off x="-694771" y="2024188"/>
            <a:ext cx="1847695" cy="307777"/>
          </a:xfrm>
          <a:prstGeom prst="rect">
            <a:avLst/>
          </a:prstGeom>
          <a:noFill/>
        </p:spPr>
        <p:txBody>
          <a:bodyPr wrap="square" rtlCol="0">
            <a:spAutoFit/>
          </a:bodyPr>
          <a:lstStyle/>
          <a:p>
            <a:pPr algn="ctr"/>
            <a:r>
              <a:rPr lang="en-US" sz="1400" spc="100" dirty="0">
                <a:latin typeface="+mj-lt"/>
                <a:ea typeface="Kaiti TC" panose="02010600040101010101" pitchFamily="2" charset="-120"/>
              </a:rPr>
              <a:t>April 2023</a:t>
            </a:r>
          </a:p>
        </p:txBody>
      </p:sp>
    </p:spTree>
    <p:extLst>
      <p:ext uri="{BB962C8B-B14F-4D97-AF65-F5344CB8AC3E}">
        <p14:creationId xmlns:p14="http://schemas.microsoft.com/office/powerpoint/2010/main" val="3417524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22-02-07 at 17.17.23.png"/>
          <p:cNvPicPr>
            <a:picLocks noChangeAspect="1"/>
          </p:cNvPicPr>
          <p:nvPr/>
        </p:nvPicPr>
        <p:blipFill rotWithShape="1">
          <a:blip r:embed="rId2">
            <a:extLst>
              <a:ext uri="{28A0092B-C50C-407E-A947-70E740481C1C}">
                <a14:useLocalDpi xmlns:a14="http://schemas.microsoft.com/office/drawing/2010/main" val="0"/>
              </a:ext>
            </a:extLst>
          </a:blip>
          <a:srcRect t="91923"/>
          <a:stretch/>
        </p:blipFill>
        <p:spPr>
          <a:xfrm>
            <a:off x="5380388" y="6177180"/>
            <a:ext cx="6480000" cy="260725"/>
          </a:xfrm>
          <a:prstGeom prst="rect">
            <a:avLst/>
          </a:prstGeom>
        </p:spPr>
      </p:pic>
      <p:pic>
        <p:nvPicPr>
          <p:cNvPr id="7" name="Picture 6" descr="Screen Shot 2022-02-07 at 17.17.23.png"/>
          <p:cNvPicPr>
            <a:picLocks noChangeAspect="1"/>
          </p:cNvPicPr>
          <p:nvPr/>
        </p:nvPicPr>
        <p:blipFill rotWithShape="1">
          <a:blip r:embed="rId2">
            <a:extLst>
              <a:ext uri="{28A0092B-C50C-407E-A947-70E740481C1C}">
                <a14:useLocalDpi xmlns:a14="http://schemas.microsoft.com/office/drawing/2010/main" val="0"/>
              </a:ext>
            </a:extLst>
          </a:blip>
          <a:srcRect l="28164" t="75829" b="8112"/>
          <a:stretch/>
        </p:blipFill>
        <p:spPr>
          <a:xfrm>
            <a:off x="7614073" y="5720397"/>
            <a:ext cx="4320000" cy="481092"/>
          </a:xfrm>
          <a:prstGeom prst="rect">
            <a:avLst/>
          </a:prstGeom>
        </p:spPr>
      </p:pic>
      <p:pic>
        <p:nvPicPr>
          <p:cNvPr id="11" name="Picture 10">
            <a:extLst>
              <a:ext uri="{FF2B5EF4-FFF2-40B4-BE49-F238E27FC236}">
                <a16:creationId xmlns:a16="http://schemas.microsoft.com/office/drawing/2014/main" id="{B16C2FF2-9EFE-9C8F-3CF8-FDCF6DB933D9}"/>
              </a:ext>
            </a:extLst>
          </p:cNvPr>
          <p:cNvPicPr>
            <a:picLocks noChangeAspect="1"/>
          </p:cNvPicPr>
          <p:nvPr/>
        </p:nvPicPr>
        <p:blipFill>
          <a:blip r:embed="rId3"/>
          <a:stretch>
            <a:fillRect/>
          </a:stretch>
        </p:blipFill>
        <p:spPr>
          <a:xfrm>
            <a:off x="1185703" y="1020725"/>
            <a:ext cx="7772400" cy="2658445"/>
          </a:xfrm>
          <a:prstGeom prst="rect">
            <a:avLst/>
          </a:prstGeom>
        </p:spPr>
      </p:pic>
      <p:sp>
        <p:nvSpPr>
          <p:cNvPr id="16" name="Snip Single Corner of Rectangle 15">
            <a:extLst>
              <a:ext uri="{FF2B5EF4-FFF2-40B4-BE49-F238E27FC236}">
                <a16:creationId xmlns:a16="http://schemas.microsoft.com/office/drawing/2014/main" id="{7FD57DB0-3A14-F1D0-73FA-21F51E3E7FDA}"/>
              </a:ext>
            </a:extLst>
          </p:cNvPr>
          <p:cNvSpPr/>
          <p:nvPr/>
        </p:nvSpPr>
        <p:spPr>
          <a:xfrm rot="16200000">
            <a:off x="5696946" y="2013598"/>
            <a:ext cx="759589" cy="5762729"/>
          </a:xfrm>
          <a:prstGeom prst="snip1Rect">
            <a:avLst>
              <a:gd name="adj" fmla="val 384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62919B5-7786-9686-59FD-E74E48B110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376662" y="4865737"/>
            <a:ext cx="1267749" cy="179032"/>
          </a:xfrm>
          <a:prstGeom prst="rect">
            <a:avLst/>
          </a:prstGeom>
          <a:noFill/>
          <a:ln>
            <a:noFill/>
          </a:ln>
        </p:spPr>
      </p:pic>
      <p:sp>
        <p:nvSpPr>
          <p:cNvPr id="3" name="Rectangle 2">
            <a:extLst>
              <a:ext uri="{FF2B5EF4-FFF2-40B4-BE49-F238E27FC236}">
                <a16:creationId xmlns:a16="http://schemas.microsoft.com/office/drawing/2014/main" id="{8C778BF5-C7D5-8B20-B398-FFA79EE783AB}"/>
              </a:ext>
            </a:extLst>
          </p:cNvPr>
          <p:cNvSpPr/>
          <p:nvPr/>
        </p:nvSpPr>
        <p:spPr>
          <a:xfrm>
            <a:off x="-7497" y="0"/>
            <a:ext cx="520700" cy="6858000"/>
          </a:xfrm>
          <a:prstGeom prst="rect">
            <a:avLst/>
          </a:prstGeom>
          <a:solidFill>
            <a:srgbClr val="179EA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E74EBDFE-2D7A-20AB-D824-8FA3342987E1}"/>
              </a:ext>
            </a:extLst>
          </p:cNvPr>
          <p:cNvCxnSpPr>
            <a:cxnSpLocks/>
          </p:cNvCxnSpPr>
          <p:nvPr/>
        </p:nvCxnSpPr>
        <p:spPr>
          <a:xfrm>
            <a:off x="233027" y="2907186"/>
            <a:ext cx="0" cy="1237957"/>
          </a:xfrm>
          <a:prstGeom prst="line">
            <a:avLst/>
          </a:prstGeom>
          <a:ln>
            <a:solidFill>
              <a:srgbClr val="179EA7"/>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4878782-363C-988E-21D4-1550B7C4E6A4}"/>
              </a:ext>
            </a:extLst>
          </p:cNvPr>
          <p:cNvSpPr txBox="1"/>
          <p:nvPr/>
        </p:nvSpPr>
        <p:spPr>
          <a:xfrm rot="16200000">
            <a:off x="-694771" y="2024188"/>
            <a:ext cx="1847695" cy="307777"/>
          </a:xfrm>
          <a:prstGeom prst="rect">
            <a:avLst/>
          </a:prstGeom>
          <a:noFill/>
        </p:spPr>
        <p:txBody>
          <a:bodyPr wrap="square" rtlCol="0">
            <a:spAutoFit/>
          </a:bodyPr>
          <a:lstStyle/>
          <a:p>
            <a:pPr algn="ctr"/>
            <a:r>
              <a:rPr lang="en-US" sz="1400" spc="100" dirty="0">
                <a:latin typeface="+mj-lt"/>
                <a:ea typeface="Kaiti TC" panose="02010600040101010101" pitchFamily="2" charset="-120"/>
              </a:rPr>
              <a:t>April 2023</a:t>
            </a:r>
          </a:p>
        </p:txBody>
      </p:sp>
      <p:pic>
        <p:nvPicPr>
          <p:cNvPr id="8" name="Picture 6" descr="A picture containing indoor, necklace, black, wire&#10;&#10;Description generated with very high confidence">
            <a:extLst>
              <a:ext uri="{FF2B5EF4-FFF2-40B4-BE49-F238E27FC236}">
                <a16:creationId xmlns:a16="http://schemas.microsoft.com/office/drawing/2014/main" id="{7E67B364-FDAE-0888-8049-9DC39785C8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32361" y="-36763"/>
            <a:ext cx="4883424" cy="6894763"/>
          </a:xfrm>
          <a:prstGeom prst="rect">
            <a:avLst/>
          </a:prstGeom>
        </p:spPr>
      </p:pic>
      <p:pic>
        <p:nvPicPr>
          <p:cNvPr id="9" name="Picture 2">
            <a:extLst>
              <a:ext uri="{FF2B5EF4-FFF2-40B4-BE49-F238E27FC236}">
                <a16:creationId xmlns:a16="http://schemas.microsoft.com/office/drawing/2014/main" id="{EC96727C-33A8-BB31-7D48-32716A195F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99559" y="787859"/>
            <a:ext cx="1594152" cy="2467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41924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22-02-07 at 17.17.23.png"/>
          <p:cNvPicPr>
            <a:picLocks noChangeAspect="1"/>
          </p:cNvPicPr>
          <p:nvPr/>
        </p:nvPicPr>
        <p:blipFill rotWithShape="1">
          <a:blip r:embed="rId2">
            <a:extLst>
              <a:ext uri="{28A0092B-C50C-407E-A947-70E740481C1C}">
                <a14:useLocalDpi xmlns:a14="http://schemas.microsoft.com/office/drawing/2010/main" val="0"/>
              </a:ext>
            </a:extLst>
          </a:blip>
          <a:srcRect t="91923"/>
          <a:stretch/>
        </p:blipFill>
        <p:spPr>
          <a:xfrm>
            <a:off x="5380388" y="6177180"/>
            <a:ext cx="6480000" cy="260725"/>
          </a:xfrm>
          <a:prstGeom prst="rect">
            <a:avLst/>
          </a:prstGeom>
        </p:spPr>
      </p:pic>
      <p:pic>
        <p:nvPicPr>
          <p:cNvPr id="7" name="Picture 6" descr="Screen Shot 2022-02-07 at 17.17.23.png"/>
          <p:cNvPicPr>
            <a:picLocks noChangeAspect="1"/>
          </p:cNvPicPr>
          <p:nvPr/>
        </p:nvPicPr>
        <p:blipFill rotWithShape="1">
          <a:blip r:embed="rId2">
            <a:extLst>
              <a:ext uri="{28A0092B-C50C-407E-A947-70E740481C1C}">
                <a14:useLocalDpi xmlns:a14="http://schemas.microsoft.com/office/drawing/2010/main" val="0"/>
              </a:ext>
            </a:extLst>
          </a:blip>
          <a:srcRect l="28164" t="75829" b="8112"/>
          <a:stretch/>
        </p:blipFill>
        <p:spPr>
          <a:xfrm>
            <a:off x="7614073" y="5720397"/>
            <a:ext cx="4320000" cy="481092"/>
          </a:xfrm>
          <a:prstGeom prst="rect">
            <a:avLst/>
          </a:prstGeom>
        </p:spPr>
      </p:pic>
      <p:pic>
        <p:nvPicPr>
          <p:cNvPr id="11" name="Picture 10">
            <a:extLst>
              <a:ext uri="{FF2B5EF4-FFF2-40B4-BE49-F238E27FC236}">
                <a16:creationId xmlns:a16="http://schemas.microsoft.com/office/drawing/2014/main" id="{B16C2FF2-9EFE-9C8F-3CF8-FDCF6DB933D9}"/>
              </a:ext>
            </a:extLst>
          </p:cNvPr>
          <p:cNvPicPr>
            <a:picLocks noChangeAspect="1"/>
          </p:cNvPicPr>
          <p:nvPr/>
        </p:nvPicPr>
        <p:blipFill>
          <a:blip r:embed="rId3"/>
          <a:stretch>
            <a:fillRect/>
          </a:stretch>
        </p:blipFill>
        <p:spPr>
          <a:xfrm>
            <a:off x="1185703" y="1020725"/>
            <a:ext cx="7772400" cy="2658445"/>
          </a:xfrm>
          <a:prstGeom prst="rect">
            <a:avLst/>
          </a:prstGeom>
        </p:spPr>
      </p:pic>
      <p:pic>
        <p:nvPicPr>
          <p:cNvPr id="15" name="Picture 14">
            <a:extLst>
              <a:ext uri="{FF2B5EF4-FFF2-40B4-BE49-F238E27FC236}">
                <a16:creationId xmlns:a16="http://schemas.microsoft.com/office/drawing/2014/main" id="{04A1E974-7255-AA1A-9894-B8118AC29D73}"/>
              </a:ext>
            </a:extLst>
          </p:cNvPr>
          <p:cNvPicPr>
            <a:picLocks noChangeAspect="1"/>
          </p:cNvPicPr>
          <p:nvPr/>
        </p:nvPicPr>
        <p:blipFill>
          <a:blip r:embed="rId4"/>
          <a:stretch>
            <a:fillRect/>
          </a:stretch>
        </p:blipFill>
        <p:spPr>
          <a:xfrm>
            <a:off x="1195756" y="4280379"/>
            <a:ext cx="7772400" cy="994380"/>
          </a:xfrm>
          <a:prstGeom prst="rect">
            <a:avLst/>
          </a:prstGeom>
        </p:spPr>
      </p:pic>
      <p:sp>
        <p:nvSpPr>
          <p:cNvPr id="16" name="Snip Single Corner of Rectangle 15">
            <a:extLst>
              <a:ext uri="{FF2B5EF4-FFF2-40B4-BE49-F238E27FC236}">
                <a16:creationId xmlns:a16="http://schemas.microsoft.com/office/drawing/2014/main" id="{7FD57DB0-3A14-F1D0-73FA-21F51E3E7FDA}"/>
              </a:ext>
            </a:extLst>
          </p:cNvPr>
          <p:cNvSpPr/>
          <p:nvPr/>
        </p:nvSpPr>
        <p:spPr>
          <a:xfrm rot="16200000">
            <a:off x="5696946" y="2013598"/>
            <a:ext cx="759589" cy="5762729"/>
          </a:xfrm>
          <a:prstGeom prst="snip1Rect">
            <a:avLst>
              <a:gd name="adj" fmla="val 384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62919B5-7786-9686-59FD-E74E48B110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376662" y="4865737"/>
            <a:ext cx="1267749" cy="179032"/>
          </a:xfrm>
          <a:prstGeom prst="rect">
            <a:avLst/>
          </a:prstGeom>
          <a:noFill/>
          <a:ln>
            <a:noFill/>
          </a:ln>
        </p:spPr>
      </p:pic>
      <p:sp>
        <p:nvSpPr>
          <p:cNvPr id="3" name="Rectangle 2">
            <a:extLst>
              <a:ext uri="{FF2B5EF4-FFF2-40B4-BE49-F238E27FC236}">
                <a16:creationId xmlns:a16="http://schemas.microsoft.com/office/drawing/2014/main" id="{8C778BF5-C7D5-8B20-B398-FFA79EE783AB}"/>
              </a:ext>
            </a:extLst>
          </p:cNvPr>
          <p:cNvSpPr/>
          <p:nvPr/>
        </p:nvSpPr>
        <p:spPr>
          <a:xfrm>
            <a:off x="-7497" y="0"/>
            <a:ext cx="520700" cy="6858000"/>
          </a:xfrm>
          <a:prstGeom prst="rect">
            <a:avLst/>
          </a:prstGeom>
          <a:solidFill>
            <a:srgbClr val="179EA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E74EBDFE-2D7A-20AB-D824-8FA3342987E1}"/>
              </a:ext>
            </a:extLst>
          </p:cNvPr>
          <p:cNvCxnSpPr>
            <a:cxnSpLocks/>
          </p:cNvCxnSpPr>
          <p:nvPr/>
        </p:nvCxnSpPr>
        <p:spPr>
          <a:xfrm>
            <a:off x="233027" y="2907186"/>
            <a:ext cx="0" cy="1237957"/>
          </a:xfrm>
          <a:prstGeom prst="line">
            <a:avLst/>
          </a:prstGeom>
          <a:ln>
            <a:solidFill>
              <a:srgbClr val="179EA7"/>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4878782-363C-988E-21D4-1550B7C4E6A4}"/>
              </a:ext>
            </a:extLst>
          </p:cNvPr>
          <p:cNvSpPr txBox="1"/>
          <p:nvPr/>
        </p:nvSpPr>
        <p:spPr>
          <a:xfrm rot="16200000">
            <a:off x="-694771" y="2024188"/>
            <a:ext cx="1847695" cy="307777"/>
          </a:xfrm>
          <a:prstGeom prst="rect">
            <a:avLst/>
          </a:prstGeom>
          <a:noFill/>
        </p:spPr>
        <p:txBody>
          <a:bodyPr wrap="square" rtlCol="0">
            <a:spAutoFit/>
          </a:bodyPr>
          <a:lstStyle/>
          <a:p>
            <a:pPr algn="ctr"/>
            <a:r>
              <a:rPr lang="en-US" sz="1400" spc="100" dirty="0">
                <a:latin typeface="+mj-lt"/>
                <a:ea typeface="Kaiti TC" panose="02010600040101010101" pitchFamily="2" charset="-120"/>
              </a:rPr>
              <a:t>April 2023</a:t>
            </a:r>
          </a:p>
        </p:txBody>
      </p:sp>
      <p:pic>
        <p:nvPicPr>
          <p:cNvPr id="8" name="Picture 6" descr="A picture containing indoor, necklace, black, wire&#10;&#10;Description generated with very high confidence">
            <a:extLst>
              <a:ext uri="{FF2B5EF4-FFF2-40B4-BE49-F238E27FC236}">
                <a16:creationId xmlns:a16="http://schemas.microsoft.com/office/drawing/2014/main" id="{F4DCF7B0-8411-385A-0FFE-6AE7A6CE978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32361" y="-36763"/>
            <a:ext cx="4883424" cy="6894763"/>
          </a:xfrm>
          <a:prstGeom prst="rect">
            <a:avLst/>
          </a:prstGeom>
        </p:spPr>
      </p:pic>
      <p:pic>
        <p:nvPicPr>
          <p:cNvPr id="9" name="Picture 2">
            <a:extLst>
              <a:ext uri="{FF2B5EF4-FFF2-40B4-BE49-F238E27FC236}">
                <a16:creationId xmlns:a16="http://schemas.microsoft.com/office/drawing/2014/main" id="{ECA75646-02A9-8A0A-5B86-660B1C4C6F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99559" y="787859"/>
            <a:ext cx="1594152" cy="2467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75307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0-03 at 18.35.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009" y="399510"/>
            <a:ext cx="8639985" cy="6058981"/>
          </a:xfrm>
          <a:prstGeom prst="rect">
            <a:avLst/>
          </a:prstGeom>
        </p:spPr>
      </p:pic>
      <p:sp>
        <p:nvSpPr>
          <p:cNvPr id="5" name="Rectangle 4"/>
          <p:cNvSpPr/>
          <p:nvPr/>
        </p:nvSpPr>
        <p:spPr>
          <a:xfrm>
            <a:off x="5987329" y="2736398"/>
            <a:ext cx="1375876" cy="3507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
        <p:nvSpPr>
          <p:cNvPr id="6" name="TextBox 5"/>
          <p:cNvSpPr txBox="1"/>
          <p:nvPr/>
        </p:nvSpPr>
        <p:spPr>
          <a:xfrm>
            <a:off x="8179664" y="2161904"/>
            <a:ext cx="483825" cy="861967"/>
          </a:xfrm>
          <a:prstGeom prst="rect">
            <a:avLst/>
          </a:prstGeom>
          <a:solidFill>
            <a:schemeClr val="bg1"/>
          </a:solidFill>
        </p:spPr>
        <p:txBody>
          <a:bodyPr wrap="square" rtlCol="0">
            <a:spAutoFit/>
          </a:bodyPr>
          <a:lstStyle/>
          <a:p>
            <a:pPr defTabSz="609585"/>
            <a:r>
              <a:rPr lang="en-US" sz="1667" dirty="0">
                <a:solidFill>
                  <a:srgbClr val="595959"/>
                </a:solidFill>
                <a:latin typeface="Stone Sans II ITC Std Lt"/>
                <a:cs typeface="Stone Sans II ITC Std Lt"/>
              </a:rPr>
              <a:t>£</a:t>
            </a:r>
          </a:p>
          <a:p>
            <a:pPr defTabSz="609585"/>
            <a:r>
              <a:rPr lang="en-US" sz="1667" dirty="0">
                <a:solidFill>
                  <a:srgbClr val="595959"/>
                </a:solidFill>
                <a:latin typeface="Stone Sans II ITC Std Lt"/>
                <a:cs typeface="Stone Sans II ITC Std Lt"/>
              </a:rPr>
              <a:t>£</a:t>
            </a:r>
          </a:p>
          <a:p>
            <a:pPr defTabSz="609585"/>
            <a:r>
              <a:rPr lang="en-US" sz="1667" dirty="0">
                <a:solidFill>
                  <a:srgbClr val="595959"/>
                </a:solidFill>
                <a:latin typeface="Stone Sans II ITC Std Lt"/>
                <a:cs typeface="Stone Sans II ITC Std Lt"/>
              </a:rPr>
              <a:t>£</a:t>
            </a:r>
          </a:p>
        </p:txBody>
      </p:sp>
      <p:sp>
        <p:nvSpPr>
          <p:cNvPr id="7" name="Round Diagonal Corner Rectangle 6"/>
          <p:cNvSpPr/>
          <p:nvPr/>
        </p:nvSpPr>
        <p:spPr>
          <a:xfrm>
            <a:off x="9283382" y="1421112"/>
            <a:ext cx="1132612" cy="4976905"/>
          </a:xfrm>
          <a:prstGeom prst="round2DiagRect">
            <a:avLst>
              <a:gd name="adj1" fmla="val 25000"/>
              <a:gd name="adj2" fmla="val 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
        <p:nvSpPr>
          <p:cNvPr id="8" name="Right Triangle 7"/>
          <p:cNvSpPr/>
          <p:nvPr/>
        </p:nvSpPr>
        <p:spPr>
          <a:xfrm>
            <a:off x="7695834" y="2570092"/>
            <a:ext cx="574541" cy="1783949"/>
          </a:xfrm>
          <a:prstGeom prst="r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
        <p:nvSpPr>
          <p:cNvPr id="11" name="Rectangle 10"/>
          <p:cNvSpPr/>
          <p:nvPr/>
        </p:nvSpPr>
        <p:spPr>
          <a:xfrm>
            <a:off x="6970099" y="3024217"/>
            <a:ext cx="1542191" cy="3343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
        <p:nvSpPr>
          <p:cNvPr id="12" name="Rectangle 11"/>
          <p:cNvSpPr/>
          <p:nvPr/>
        </p:nvSpPr>
        <p:spPr>
          <a:xfrm>
            <a:off x="7257369" y="2872462"/>
            <a:ext cx="438465" cy="34771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
        <p:nvSpPr>
          <p:cNvPr id="13" name="Rectangle 12"/>
          <p:cNvSpPr/>
          <p:nvPr/>
        </p:nvSpPr>
        <p:spPr>
          <a:xfrm>
            <a:off x="8270375" y="3613254"/>
            <a:ext cx="1179323" cy="28452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9923"/>
          <a:stretch/>
        </p:blipFill>
        <p:spPr>
          <a:xfrm>
            <a:off x="8231367" y="1649171"/>
            <a:ext cx="816000" cy="427327"/>
          </a:xfrm>
          <a:prstGeom prst="rect">
            <a:avLst/>
          </a:prstGeom>
        </p:spPr>
      </p:pic>
      <p:sp>
        <p:nvSpPr>
          <p:cNvPr id="15" name="TextBox 14"/>
          <p:cNvSpPr txBox="1"/>
          <p:nvPr/>
        </p:nvSpPr>
        <p:spPr>
          <a:xfrm>
            <a:off x="903111" y="1731578"/>
            <a:ext cx="5235222" cy="3662541"/>
          </a:xfrm>
          <a:prstGeom prst="rect">
            <a:avLst/>
          </a:prstGeom>
          <a:solidFill>
            <a:schemeClr val="bg1"/>
          </a:solidFill>
        </p:spPr>
        <p:txBody>
          <a:bodyPr wrap="square" rtlCol="0">
            <a:spAutoFit/>
          </a:bodyPr>
          <a:lstStyle/>
          <a:p>
            <a:pPr algn="ctr"/>
            <a:r>
              <a:rPr lang="en-US" sz="2400" dirty="0">
                <a:latin typeface="+mj-lt"/>
                <a:cs typeface="Stone Sans II ITC Std Lt"/>
              </a:rPr>
              <a:t>Selling a Vehicle as a product:</a:t>
            </a:r>
          </a:p>
          <a:p>
            <a:pPr algn="ctr"/>
            <a:endParaRPr lang="en-US" sz="2400" dirty="0">
              <a:latin typeface="+mj-lt"/>
              <a:cs typeface="Stone Sans II ITC Std Lt"/>
            </a:endParaRPr>
          </a:p>
          <a:p>
            <a:pPr algn="ctr"/>
            <a:r>
              <a:rPr lang="en-US" sz="2400" dirty="0">
                <a:latin typeface="+mj-lt"/>
                <a:cs typeface="Stone Sans II ITC Std Lt"/>
              </a:rPr>
              <a:t> Only 40% </a:t>
            </a:r>
          </a:p>
          <a:p>
            <a:pPr algn="ctr"/>
            <a:endParaRPr lang="en-US" sz="2400" dirty="0">
              <a:latin typeface="+mj-lt"/>
              <a:cs typeface="Stone Sans II ITC Std Lt"/>
            </a:endParaRPr>
          </a:p>
          <a:p>
            <a:pPr algn="ctr"/>
            <a:r>
              <a:rPr lang="en-US" sz="2400" dirty="0">
                <a:latin typeface="+mj-lt"/>
                <a:cs typeface="Stone Sans II ITC Std Lt"/>
              </a:rPr>
              <a:t>Of lifetime revenues to the manufacturer</a:t>
            </a:r>
          </a:p>
          <a:p>
            <a:pPr algn="ctr"/>
            <a:endParaRPr lang="en-US" sz="2800" dirty="0">
              <a:latin typeface="+mj-lt"/>
              <a:cs typeface="Stone Sans II ITC Std Lt"/>
            </a:endParaRPr>
          </a:p>
          <a:p>
            <a:pPr algn="ctr"/>
            <a:endParaRPr lang="en-US" sz="2800" dirty="0">
              <a:latin typeface="+mj-lt"/>
              <a:cs typeface="Stone Sans II ITC Std Lt"/>
            </a:endParaRPr>
          </a:p>
          <a:p>
            <a:pPr algn="ctr"/>
            <a:endParaRPr lang="en-US" sz="2800" dirty="0">
              <a:latin typeface="+mj-lt"/>
              <a:cs typeface="Stone Sans II ITC Std Lt"/>
            </a:endParaRPr>
          </a:p>
          <a:p>
            <a:pPr algn="ctr"/>
            <a:endParaRPr lang="en-US" sz="2800" dirty="0">
              <a:latin typeface="+mj-lt"/>
              <a:cs typeface="Stone Sans II ITC Std Lt"/>
            </a:endParaRPr>
          </a:p>
        </p:txBody>
      </p:sp>
      <p:pic>
        <p:nvPicPr>
          <p:cNvPr id="2" name="Picture 1">
            <a:extLst>
              <a:ext uri="{FF2B5EF4-FFF2-40B4-BE49-F238E27FC236}">
                <a16:creationId xmlns:a16="http://schemas.microsoft.com/office/drawing/2014/main" id="{BC35C73D-06B8-D436-4D4D-685B0AE5C29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376662" y="4865737"/>
            <a:ext cx="1267749" cy="179032"/>
          </a:xfrm>
          <a:prstGeom prst="rect">
            <a:avLst/>
          </a:prstGeom>
          <a:noFill/>
          <a:ln>
            <a:noFill/>
          </a:ln>
        </p:spPr>
      </p:pic>
      <p:sp>
        <p:nvSpPr>
          <p:cNvPr id="3" name="Rectangle 2">
            <a:extLst>
              <a:ext uri="{FF2B5EF4-FFF2-40B4-BE49-F238E27FC236}">
                <a16:creationId xmlns:a16="http://schemas.microsoft.com/office/drawing/2014/main" id="{38FAC733-556F-6577-B016-55D655C53D69}"/>
              </a:ext>
            </a:extLst>
          </p:cNvPr>
          <p:cNvSpPr/>
          <p:nvPr/>
        </p:nvSpPr>
        <p:spPr>
          <a:xfrm>
            <a:off x="-7497" y="0"/>
            <a:ext cx="520700" cy="6858000"/>
          </a:xfrm>
          <a:prstGeom prst="rect">
            <a:avLst/>
          </a:prstGeom>
          <a:solidFill>
            <a:srgbClr val="179EA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E9F470E-4FE0-CC39-FF64-CD042EEAF62F}"/>
              </a:ext>
            </a:extLst>
          </p:cNvPr>
          <p:cNvCxnSpPr>
            <a:cxnSpLocks/>
          </p:cNvCxnSpPr>
          <p:nvPr/>
        </p:nvCxnSpPr>
        <p:spPr>
          <a:xfrm>
            <a:off x="233027" y="2907186"/>
            <a:ext cx="0" cy="1237957"/>
          </a:xfrm>
          <a:prstGeom prst="line">
            <a:avLst/>
          </a:prstGeom>
          <a:ln>
            <a:solidFill>
              <a:srgbClr val="179EA7"/>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8F29032-B118-314B-E578-ABF94A917F63}"/>
              </a:ext>
            </a:extLst>
          </p:cNvPr>
          <p:cNvSpPr txBox="1"/>
          <p:nvPr/>
        </p:nvSpPr>
        <p:spPr>
          <a:xfrm rot="16200000">
            <a:off x="-694771" y="2024188"/>
            <a:ext cx="1847695" cy="307777"/>
          </a:xfrm>
          <a:prstGeom prst="rect">
            <a:avLst/>
          </a:prstGeom>
          <a:noFill/>
        </p:spPr>
        <p:txBody>
          <a:bodyPr wrap="square" rtlCol="0">
            <a:spAutoFit/>
          </a:bodyPr>
          <a:lstStyle/>
          <a:p>
            <a:pPr algn="ctr"/>
            <a:r>
              <a:rPr lang="en-US" sz="1400" spc="100" dirty="0">
                <a:latin typeface="+mj-lt"/>
                <a:ea typeface="Kaiti TC" panose="02010600040101010101" pitchFamily="2" charset="-120"/>
              </a:rPr>
              <a:t>April 2023</a:t>
            </a:r>
          </a:p>
        </p:txBody>
      </p:sp>
      <p:sp>
        <p:nvSpPr>
          <p:cNvPr id="18" name="Rectangle 17">
            <a:extLst>
              <a:ext uri="{FF2B5EF4-FFF2-40B4-BE49-F238E27FC236}">
                <a16:creationId xmlns:a16="http://schemas.microsoft.com/office/drawing/2014/main" id="{A502C4A7-2C93-C8DE-DB70-28E85D9CCCF8}"/>
              </a:ext>
            </a:extLst>
          </p:cNvPr>
          <p:cNvSpPr/>
          <p:nvPr/>
        </p:nvSpPr>
        <p:spPr>
          <a:xfrm>
            <a:off x="838199" y="541139"/>
            <a:ext cx="7874213" cy="553998"/>
          </a:xfrm>
          <a:prstGeom prst="rect">
            <a:avLst/>
          </a:prstGeom>
        </p:spPr>
        <p:txBody>
          <a:bodyPr wrap="square">
            <a:spAutoFit/>
          </a:bodyPr>
          <a:lstStyle/>
          <a:p>
            <a:pPr>
              <a:lnSpc>
                <a:spcPts val="3200"/>
              </a:lnSpc>
            </a:pPr>
            <a:r>
              <a:rPr lang="en-US" sz="4000" dirty="0">
                <a:solidFill>
                  <a:srgbClr val="287D96"/>
                </a:solidFill>
                <a:latin typeface="Perpetua" panose="02020502060401020303" pitchFamily="18" charset="0"/>
              </a:rPr>
              <a:t>The sale of product</a:t>
            </a:r>
          </a:p>
        </p:txBody>
      </p:sp>
      <p:pic>
        <p:nvPicPr>
          <p:cNvPr id="16" name="Picture 6" descr="A picture containing indoor, necklace, black, wire&#10;&#10;Description generated with very high confidence">
            <a:extLst>
              <a:ext uri="{FF2B5EF4-FFF2-40B4-BE49-F238E27FC236}">
                <a16:creationId xmlns:a16="http://schemas.microsoft.com/office/drawing/2014/main" id="{D905A4B1-5833-9E2D-3B02-445E735C8FC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32361" y="-36763"/>
            <a:ext cx="4883424" cy="6894763"/>
          </a:xfrm>
          <a:prstGeom prst="rect">
            <a:avLst/>
          </a:prstGeom>
        </p:spPr>
      </p:pic>
      <p:pic>
        <p:nvPicPr>
          <p:cNvPr id="19" name="Picture 2">
            <a:extLst>
              <a:ext uri="{FF2B5EF4-FFF2-40B4-BE49-F238E27FC236}">
                <a16:creationId xmlns:a16="http://schemas.microsoft.com/office/drawing/2014/main" id="{E25412FA-79C4-D660-541E-CD6142340A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99559" y="787859"/>
            <a:ext cx="1594152" cy="2467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00037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0-03 at 18.35.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009" y="399510"/>
            <a:ext cx="8639985" cy="6058981"/>
          </a:xfrm>
          <a:prstGeom prst="rect">
            <a:avLst/>
          </a:prstGeom>
        </p:spPr>
      </p:pic>
      <p:sp>
        <p:nvSpPr>
          <p:cNvPr id="4" name="Rectangle 3"/>
          <p:cNvSpPr/>
          <p:nvPr/>
        </p:nvSpPr>
        <p:spPr>
          <a:xfrm>
            <a:off x="5987329" y="2736398"/>
            <a:ext cx="1375876" cy="3507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
        <p:nvSpPr>
          <p:cNvPr id="5" name="TextBox 4"/>
          <p:cNvSpPr txBox="1"/>
          <p:nvPr/>
        </p:nvSpPr>
        <p:spPr>
          <a:xfrm>
            <a:off x="8179664" y="2161903"/>
            <a:ext cx="483825" cy="3940502"/>
          </a:xfrm>
          <a:prstGeom prst="rect">
            <a:avLst/>
          </a:prstGeom>
          <a:solidFill>
            <a:schemeClr val="bg1"/>
          </a:solidFill>
        </p:spPr>
        <p:txBody>
          <a:bodyPr wrap="square" rtlCol="0">
            <a:spAutoFit/>
          </a:bodyPr>
          <a:lstStyle/>
          <a:p>
            <a:pPr defTabSz="609585"/>
            <a:r>
              <a:rPr lang="en-US" sz="1667" dirty="0">
                <a:solidFill>
                  <a:srgbClr val="595959"/>
                </a:solidFill>
                <a:latin typeface="Stone Sans II ITC Std Lt"/>
                <a:cs typeface="Stone Sans II ITC Std Lt"/>
              </a:rPr>
              <a:t>£</a:t>
            </a:r>
          </a:p>
          <a:p>
            <a:pPr defTabSz="609585"/>
            <a:r>
              <a:rPr lang="en-US" sz="1667" dirty="0">
                <a:solidFill>
                  <a:srgbClr val="595959"/>
                </a:solidFill>
                <a:latin typeface="Stone Sans II ITC Std Lt"/>
                <a:cs typeface="Stone Sans II ITC Std Lt"/>
              </a:rPr>
              <a:t>£</a:t>
            </a:r>
          </a:p>
          <a:p>
            <a:pPr defTabSz="609585"/>
            <a:r>
              <a:rPr lang="en-US" sz="1667" dirty="0">
                <a:solidFill>
                  <a:srgbClr val="595959"/>
                </a:solidFill>
                <a:latin typeface="Stone Sans II ITC Std Lt"/>
                <a:cs typeface="Stone Sans II ITC Std Lt"/>
              </a:rPr>
              <a:t>£</a:t>
            </a:r>
          </a:p>
          <a:p>
            <a:pPr defTabSz="609585"/>
            <a:r>
              <a:rPr lang="en-US" sz="1667" dirty="0">
                <a:solidFill>
                  <a:srgbClr val="595959"/>
                </a:solidFill>
                <a:latin typeface="Stone Sans II ITC Std Lt"/>
                <a:cs typeface="Stone Sans II ITC Std Lt"/>
              </a:rPr>
              <a:t>£</a:t>
            </a:r>
          </a:p>
          <a:p>
            <a:pPr defTabSz="609585"/>
            <a:r>
              <a:rPr lang="en-US" sz="1667" dirty="0">
                <a:solidFill>
                  <a:srgbClr val="595959"/>
                </a:solidFill>
                <a:latin typeface="Stone Sans II ITC Std Lt"/>
                <a:cs typeface="Stone Sans II ITC Std Lt"/>
              </a:rPr>
              <a:t>£</a:t>
            </a:r>
          </a:p>
          <a:p>
            <a:pPr defTabSz="609585"/>
            <a:r>
              <a:rPr lang="en-US" sz="1667" dirty="0">
                <a:solidFill>
                  <a:srgbClr val="595959"/>
                </a:solidFill>
                <a:latin typeface="Stone Sans II ITC Std Lt"/>
                <a:cs typeface="Stone Sans II ITC Std Lt"/>
              </a:rPr>
              <a:t>£</a:t>
            </a:r>
          </a:p>
          <a:p>
            <a:pPr defTabSz="609585"/>
            <a:r>
              <a:rPr lang="en-US" sz="1667" dirty="0">
                <a:solidFill>
                  <a:srgbClr val="595959"/>
                </a:solidFill>
                <a:latin typeface="Stone Sans II ITC Std Lt"/>
                <a:cs typeface="Stone Sans II ITC Std Lt"/>
              </a:rPr>
              <a:t>£</a:t>
            </a:r>
          </a:p>
          <a:p>
            <a:pPr defTabSz="609585"/>
            <a:r>
              <a:rPr lang="en-US" sz="1667" dirty="0">
                <a:solidFill>
                  <a:srgbClr val="595959"/>
                </a:solidFill>
                <a:latin typeface="Stone Sans II ITC Std Lt"/>
                <a:cs typeface="Stone Sans II ITC Std Lt"/>
              </a:rPr>
              <a:t>£</a:t>
            </a:r>
          </a:p>
          <a:p>
            <a:pPr defTabSz="609585"/>
            <a:r>
              <a:rPr lang="en-US" sz="1667" dirty="0">
                <a:solidFill>
                  <a:srgbClr val="595959"/>
                </a:solidFill>
                <a:latin typeface="Stone Sans II ITC Std Lt"/>
                <a:cs typeface="Stone Sans II ITC Std Lt"/>
              </a:rPr>
              <a:t>£</a:t>
            </a:r>
          </a:p>
          <a:p>
            <a:pPr defTabSz="609585"/>
            <a:r>
              <a:rPr lang="en-US" sz="1667" dirty="0">
                <a:solidFill>
                  <a:srgbClr val="595959"/>
                </a:solidFill>
                <a:latin typeface="Stone Sans II ITC Std Lt"/>
                <a:cs typeface="Stone Sans II ITC Std Lt"/>
              </a:rPr>
              <a:t>£</a:t>
            </a:r>
          </a:p>
          <a:p>
            <a:pPr defTabSz="609585"/>
            <a:r>
              <a:rPr lang="en-US" sz="1667" dirty="0">
                <a:solidFill>
                  <a:srgbClr val="595959"/>
                </a:solidFill>
                <a:latin typeface="Stone Sans II ITC Std Lt"/>
                <a:cs typeface="Stone Sans II ITC Std Lt"/>
              </a:rPr>
              <a:t>£</a:t>
            </a:r>
          </a:p>
          <a:p>
            <a:pPr defTabSz="609585"/>
            <a:r>
              <a:rPr lang="en-US" sz="1667" dirty="0">
                <a:solidFill>
                  <a:srgbClr val="595959"/>
                </a:solidFill>
                <a:latin typeface="Stone Sans II ITC Std Lt"/>
                <a:cs typeface="Stone Sans II ITC Std Lt"/>
              </a:rPr>
              <a:t>£</a:t>
            </a:r>
          </a:p>
          <a:p>
            <a:pPr defTabSz="609585"/>
            <a:r>
              <a:rPr lang="en-US" sz="1667" dirty="0">
                <a:solidFill>
                  <a:srgbClr val="595959"/>
                </a:solidFill>
                <a:latin typeface="Stone Sans II ITC Std Lt"/>
                <a:cs typeface="Stone Sans II ITC Std Lt"/>
              </a:rPr>
              <a:t>£</a:t>
            </a:r>
          </a:p>
          <a:p>
            <a:pPr defTabSz="609585"/>
            <a:r>
              <a:rPr lang="en-US" sz="1667" dirty="0">
                <a:solidFill>
                  <a:srgbClr val="595959"/>
                </a:solidFill>
                <a:latin typeface="Stone Sans II ITC Std Lt"/>
                <a:cs typeface="Stone Sans II ITC Std Lt"/>
              </a:rPr>
              <a:t>£</a:t>
            </a:r>
          </a:p>
          <a:p>
            <a:pPr defTabSz="609585"/>
            <a:r>
              <a:rPr lang="en-US" sz="1667" dirty="0">
                <a:solidFill>
                  <a:srgbClr val="595959"/>
                </a:solidFill>
                <a:latin typeface="Stone Sans II ITC Std Lt"/>
                <a:cs typeface="Stone Sans II ITC Std Lt"/>
              </a:rPr>
              <a:t>£</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9923"/>
          <a:stretch/>
        </p:blipFill>
        <p:spPr>
          <a:xfrm>
            <a:off x="8231367" y="1649171"/>
            <a:ext cx="816000" cy="427327"/>
          </a:xfrm>
          <a:prstGeom prst="rect">
            <a:avLst/>
          </a:prstGeom>
        </p:spPr>
      </p:pic>
      <p:sp>
        <p:nvSpPr>
          <p:cNvPr id="8" name="TextBox 7"/>
          <p:cNvSpPr txBox="1"/>
          <p:nvPr/>
        </p:nvSpPr>
        <p:spPr>
          <a:xfrm>
            <a:off x="903111" y="1731578"/>
            <a:ext cx="5235222" cy="3600986"/>
          </a:xfrm>
          <a:prstGeom prst="rect">
            <a:avLst/>
          </a:prstGeom>
          <a:solidFill>
            <a:schemeClr val="bg1"/>
          </a:solidFill>
        </p:spPr>
        <p:txBody>
          <a:bodyPr wrap="square" rtlCol="0">
            <a:spAutoFit/>
          </a:bodyPr>
          <a:lstStyle/>
          <a:p>
            <a:pPr algn="ctr"/>
            <a:r>
              <a:rPr lang="en-US" sz="2400" dirty="0">
                <a:latin typeface="+mj-lt"/>
                <a:cs typeface="Stone Sans II ITC Std Lt"/>
              </a:rPr>
              <a:t>Selling Vehicle as a Service (</a:t>
            </a:r>
            <a:r>
              <a:rPr lang="en-US" sz="2400" dirty="0" err="1">
                <a:latin typeface="+mj-lt"/>
                <a:cs typeface="Stone Sans II ITC Std Lt"/>
              </a:rPr>
              <a:t>VaaS</a:t>
            </a:r>
            <a:r>
              <a:rPr lang="en-US" sz="2400" dirty="0">
                <a:latin typeface="+mj-lt"/>
                <a:cs typeface="Stone Sans II ITC Std Lt"/>
              </a:rPr>
              <a:t>):</a:t>
            </a:r>
          </a:p>
          <a:p>
            <a:pPr algn="ctr"/>
            <a:endParaRPr lang="en-US" sz="2400" dirty="0">
              <a:latin typeface="+mj-lt"/>
              <a:cs typeface="Stone Sans II ITC Std Lt"/>
            </a:endParaRPr>
          </a:p>
          <a:p>
            <a:pPr algn="ctr"/>
            <a:r>
              <a:rPr lang="en-US" sz="2400" dirty="0">
                <a:latin typeface="+mj-lt"/>
                <a:cs typeface="Stone Sans II ITC Std Lt"/>
              </a:rPr>
              <a:t> 100% </a:t>
            </a:r>
          </a:p>
          <a:p>
            <a:pPr algn="ctr"/>
            <a:endParaRPr lang="en-US" sz="2400" dirty="0">
              <a:latin typeface="+mj-lt"/>
              <a:cs typeface="Stone Sans II ITC Std Lt"/>
            </a:endParaRPr>
          </a:p>
          <a:p>
            <a:pPr algn="ctr"/>
            <a:r>
              <a:rPr lang="en-US" sz="2400" dirty="0">
                <a:latin typeface="+mj-lt"/>
                <a:cs typeface="Stone Sans II ITC Std Lt"/>
              </a:rPr>
              <a:t>Of lifetime revenues to the manufacturer</a:t>
            </a:r>
          </a:p>
          <a:p>
            <a:pPr algn="ctr"/>
            <a:endParaRPr lang="en-US" dirty="0">
              <a:latin typeface="+mj-lt"/>
              <a:cs typeface="Stone Sans II ITC Std Lt"/>
            </a:endParaRPr>
          </a:p>
          <a:p>
            <a:pPr algn="ctr"/>
            <a:endParaRPr lang="en-US" dirty="0">
              <a:latin typeface="+mj-lt"/>
              <a:cs typeface="Stone Sans II ITC Std Lt"/>
            </a:endParaRPr>
          </a:p>
          <a:p>
            <a:pPr algn="ctr"/>
            <a:endParaRPr lang="en-US" dirty="0">
              <a:latin typeface="+mj-lt"/>
              <a:cs typeface="Stone Sans II ITC Std Lt"/>
            </a:endParaRPr>
          </a:p>
          <a:p>
            <a:pPr algn="ctr"/>
            <a:endParaRPr lang="en-US" dirty="0">
              <a:latin typeface="+mj-lt"/>
              <a:cs typeface="Stone Sans II ITC Std Lt"/>
            </a:endParaRPr>
          </a:p>
          <a:p>
            <a:pPr algn="ctr"/>
            <a:endParaRPr lang="en-US" dirty="0">
              <a:latin typeface="+mj-lt"/>
              <a:cs typeface="Stone Sans II ITC Std Lt"/>
            </a:endParaRPr>
          </a:p>
          <a:p>
            <a:pPr algn="ctr"/>
            <a:endParaRPr lang="en-US" dirty="0">
              <a:latin typeface="+mj-lt"/>
              <a:cs typeface="Stone Sans II ITC Std Lt"/>
            </a:endParaRPr>
          </a:p>
        </p:txBody>
      </p:sp>
      <p:pic>
        <p:nvPicPr>
          <p:cNvPr id="3" name="Picture 2">
            <a:extLst>
              <a:ext uri="{FF2B5EF4-FFF2-40B4-BE49-F238E27FC236}">
                <a16:creationId xmlns:a16="http://schemas.microsoft.com/office/drawing/2014/main" id="{7C56062D-FE61-2A65-D966-4006484663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376662" y="4865737"/>
            <a:ext cx="1267749" cy="179032"/>
          </a:xfrm>
          <a:prstGeom prst="rect">
            <a:avLst/>
          </a:prstGeom>
          <a:noFill/>
          <a:ln>
            <a:noFill/>
          </a:ln>
        </p:spPr>
      </p:pic>
      <p:sp>
        <p:nvSpPr>
          <p:cNvPr id="7" name="Rectangle 6">
            <a:extLst>
              <a:ext uri="{FF2B5EF4-FFF2-40B4-BE49-F238E27FC236}">
                <a16:creationId xmlns:a16="http://schemas.microsoft.com/office/drawing/2014/main" id="{A86AC1A3-3FA7-EAE4-97C3-DCA735683DB7}"/>
              </a:ext>
            </a:extLst>
          </p:cNvPr>
          <p:cNvSpPr/>
          <p:nvPr/>
        </p:nvSpPr>
        <p:spPr>
          <a:xfrm>
            <a:off x="-7497" y="0"/>
            <a:ext cx="520700" cy="6858000"/>
          </a:xfrm>
          <a:prstGeom prst="rect">
            <a:avLst/>
          </a:prstGeom>
          <a:solidFill>
            <a:srgbClr val="179EA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3462445-1B87-FE13-D864-9E3C4D425B1F}"/>
              </a:ext>
            </a:extLst>
          </p:cNvPr>
          <p:cNvCxnSpPr>
            <a:cxnSpLocks/>
          </p:cNvCxnSpPr>
          <p:nvPr/>
        </p:nvCxnSpPr>
        <p:spPr>
          <a:xfrm>
            <a:off x="233027" y="2907186"/>
            <a:ext cx="0" cy="1237957"/>
          </a:xfrm>
          <a:prstGeom prst="line">
            <a:avLst/>
          </a:prstGeom>
          <a:ln>
            <a:solidFill>
              <a:srgbClr val="179EA7"/>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79A9815-531D-B5A6-7DAA-EDA64618FE84}"/>
              </a:ext>
            </a:extLst>
          </p:cNvPr>
          <p:cNvSpPr txBox="1"/>
          <p:nvPr/>
        </p:nvSpPr>
        <p:spPr>
          <a:xfrm rot="16200000">
            <a:off x="-694771" y="2024188"/>
            <a:ext cx="1847695" cy="307777"/>
          </a:xfrm>
          <a:prstGeom prst="rect">
            <a:avLst/>
          </a:prstGeom>
          <a:noFill/>
        </p:spPr>
        <p:txBody>
          <a:bodyPr wrap="square" rtlCol="0">
            <a:spAutoFit/>
          </a:bodyPr>
          <a:lstStyle/>
          <a:p>
            <a:pPr algn="ctr"/>
            <a:r>
              <a:rPr lang="en-US" sz="1400" spc="100" dirty="0">
                <a:latin typeface="+mj-lt"/>
                <a:ea typeface="Kaiti TC" panose="02010600040101010101" pitchFamily="2" charset="-120"/>
              </a:rPr>
              <a:t>April 2023</a:t>
            </a:r>
          </a:p>
        </p:txBody>
      </p:sp>
      <p:sp>
        <p:nvSpPr>
          <p:cNvPr id="13" name="Rectangle 12">
            <a:extLst>
              <a:ext uri="{FF2B5EF4-FFF2-40B4-BE49-F238E27FC236}">
                <a16:creationId xmlns:a16="http://schemas.microsoft.com/office/drawing/2014/main" id="{D084F756-ABFA-6CF4-14DE-67140BD05E63}"/>
              </a:ext>
            </a:extLst>
          </p:cNvPr>
          <p:cNvSpPr/>
          <p:nvPr/>
        </p:nvSpPr>
        <p:spPr>
          <a:xfrm>
            <a:off x="838199" y="541139"/>
            <a:ext cx="7874213" cy="553998"/>
          </a:xfrm>
          <a:prstGeom prst="rect">
            <a:avLst/>
          </a:prstGeom>
        </p:spPr>
        <p:txBody>
          <a:bodyPr wrap="square">
            <a:spAutoFit/>
          </a:bodyPr>
          <a:lstStyle/>
          <a:p>
            <a:pPr>
              <a:lnSpc>
                <a:spcPts val="3200"/>
              </a:lnSpc>
            </a:pPr>
            <a:r>
              <a:rPr lang="en-US" sz="4000" dirty="0">
                <a:solidFill>
                  <a:srgbClr val="287D96"/>
                </a:solidFill>
                <a:latin typeface="Perpetua" panose="02020502060401020303" pitchFamily="18" charset="0"/>
              </a:rPr>
              <a:t>The sale of service</a:t>
            </a:r>
          </a:p>
        </p:txBody>
      </p:sp>
      <p:pic>
        <p:nvPicPr>
          <p:cNvPr id="9" name="Picture 6" descr="A picture containing indoor, necklace, black, wire&#10;&#10;Description generated with very high confidence">
            <a:extLst>
              <a:ext uri="{FF2B5EF4-FFF2-40B4-BE49-F238E27FC236}">
                <a16:creationId xmlns:a16="http://schemas.microsoft.com/office/drawing/2014/main" id="{A1111789-870B-E8D9-4299-2E699C14164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32361" y="-36763"/>
            <a:ext cx="4883424" cy="6894763"/>
          </a:xfrm>
          <a:prstGeom prst="rect">
            <a:avLst/>
          </a:prstGeom>
        </p:spPr>
      </p:pic>
      <p:pic>
        <p:nvPicPr>
          <p:cNvPr id="14" name="Picture 2">
            <a:extLst>
              <a:ext uri="{FF2B5EF4-FFF2-40B4-BE49-F238E27FC236}">
                <a16:creationId xmlns:a16="http://schemas.microsoft.com/office/drawing/2014/main" id="{D01B6399-7F84-BD51-E890-521C5AB486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99559" y="787859"/>
            <a:ext cx="1594152" cy="2467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97354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970699" y="4676998"/>
            <a:ext cx="6759223" cy="1706823"/>
          </a:xfrm>
          <a:prstGeom prst="rect">
            <a:avLst/>
          </a:prstGeom>
        </p:spPr>
        <p:txBody>
          <a:bodyPr lIns="91406" tIns="45701" rIns="91406" bIns="45701">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500" dirty="0">
                <a:latin typeface="Stone Sans II ITC Std Lt"/>
                <a:cs typeface="Stone Sans II ITC Std Lt"/>
              </a:rPr>
              <a:t>	</a:t>
            </a:r>
          </a:p>
        </p:txBody>
      </p:sp>
      <p:sp>
        <p:nvSpPr>
          <p:cNvPr id="7" name="TextBox 6"/>
          <p:cNvSpPr txBox="1"/>
          <p:nvPr/>
        </p:nvSpPr>
        <p:spPr>
          <a:xfrm>
            <a:off x="2619592" y="5844837"/>
            <a:ext cx="6952816" cy="461626"/>
          </a:xfrm>
          <a:prstGeom prst="rect">
            <a:avLst/>
          </a:prstGeom>
          <a:noFill/>
        </p:spPr>
        <p:txBody>
          <a:bodyPr wrap="square" lIns="91406" tIns="45701" rIns="91406" bIns="45701" rtlCol="0">
            <a:spAutoFit/>
          </a:bodyPr>
          <a:lstStyle/>
          <a:p>
            <a:pPr algn="ctr"/>
            <a:r>
              <a:rPr lang="en-US" sz="2400" dirty="0">
                <a:solidFill>
                  <a:srgbClr val="000000"/>
                </a:solidFill>
                <a:latin typeface="+mj-lt"/>
                <a:cs typeface="Perpetua"/>
              </a:rPr>
              <a:t>Typical supply chain cost curve</a:t>
            </a:r>
          </a:p>
        </p:txBody>
      </p:sp>
      <p:sp>
        <p:nvSpPr>
          <p:cNvPr id="11" name="TextBox 10"/>
          <p:cNvSpPr txBox="1"/>
          <p:nvPr/>
        </p:nvSpPr>
        <p:spPr>
          <a:xfrm>
            <a:off x="1552173" y="3679757"/>
            <a:ext cx="2100898" cy="1274157"/>
          </a:xfrm>
          <a:prstGeom prst="rect">
            <a:avLst/>
          </a:prstGeom>
          <a:noFill/>
        </p:spPr>
        <p:txBody>
          <a:bodyPr wrap="square" lIns="91406" tIns="45701" rIns="91406" bIns="45701" rtlCol="0">
            <a:spAutoFit/>
          </a:bodyPr>
          <a:lstStyle/>
          <a:p>
            <a:pPr>
              <a:lnSpc>
                <a:spcPct val="120000"/>
              </a:lnSpc>
              <a:spcAft>
                <a:spcPts val="2400"/>
              </a:spcAft>
            </a:pPr>
            <a:r>
              <a:rPr lang="en-US" sz="2400" dirty="0">
                <a:solidFill>
                  <a:srgbClr val="000000"/>
                </a:solidFill>
                <a:latin typeface="+mj-lt"/>
                <a:cs typeface="Perpetua"/>
              </a:rPr>
              <a:t>Selling service -</a:t>
            </a:r>
          </a:p>
          <a:p>
            <a:pPr>
              <a:lnSpc>
                <a:spcPct val="120000"/>
              </a:lnSpc>
            </a:pPr>
            <a:r>
              <a:rPr lang="en-US" sz="2400" dirty="0">
                <a:solidFill>
                  <a:srgbClr val="000000"/>
                </a:solidFill>
                <a:latin typeface="+mj-lt"/>
                <a:cs typeface="Perpetua"/>
              </a:rPr>
              <a:t>Selling cars -</a:t>
            </a:r>
          </a:p>
        </p:txBody>
      </p:sp>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8829" t="27627" r="20242" b="26457"/>
          <a:stretch/>
        </p:blipFill>
        <p:spPr bwMode="auto">
          <a:xfrm>
            <a:off x="3606065" y="1984350"/>
            <a:ext cx="5988655" cy="3817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a:extLst>
              <a:ext uri="{FF2B5EF4-FFF2-40B4-BE49-F238E27FC236}">
                <a16:creationId xmlns:a16="http://schemas.microsoft.com/office/drawing/2014/main" id="{EDAC1334-EACC-4473-A785-A45FF739B5BC}"/>
              </a:ext>
            </a:extLst>
          </p:cNvPr>
          <p:cNvSpPr txBox="1"/>
          <p:nvPr/>
        </p:nvSpPr>
        <p:spPr>
          <a:xfrm>
            <a:off x="1724224" y="1269710"/>
            <a:ext cx="9250744" cy="615553"/>
          </a:xfrm>
          <a:prstGeom prst="rect">
            <a:avLst/>
          </a:prstGeom>
          <a:noFill/>
        </p:spPr>
        <p:txBody>
          <a:bodyPr wrap="square" rtlCol="0">
            <a:spAutoFit/>
          </a:bodyPr>
          <a:lstStyle/>
          <a:p>
            <a:pPr>
              <a:lnSpc>
                <a:spcPct val="150000"/>
              </a:lnSpc>
              <a:buClr>
                <a:srgbClr val="EDA157"/>
              </a:buClr>
            </a:pPr>
            <a:r>
              <a:rPr lang="en-GB" sz="2400" dirty="0">
                <a:latin typeface="+mj-lt"/>
                <a:cs typeface="Perpetua"/>
              </a:rPr>
              <a:t>Vehicle as a product – price to customer based on build costs</a:t>
            </a:r>
          </a:p>
        </p:txBody>
      </p:sp>
      <p:pic>
        <p:nvPicPr>
          <p:cNvPr id="15" name="Picture 2">
            <a:extLst>
              <a:ext uri="{FF2B5EF4-FFF2-40B4-BE49-F238E27FC236}">
                <a16:creationId xmlns:a16="http://schemas.microsoft.com/office/drawing/2014/main" id="{79EE748C-D3DC-449B-A94A-4B95BABE20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9559" y="787859"/>
            <a:ext cx="1594152" cy="246789"/>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6" descr="A picture containing indoor, necklace, black, wire&#10;&#10;Description generated with very high confidence">
            <a:extLst>
              <a:ext uri="{FF2B5EF4-FFF2-40B4-BE49-F238E27FC236}">
                <a16:creationId xmlns:a16="http://schemas.microsoft.com/office/drawing/2014/main" id="{EB792536-5412-4A1D-BA78-8321A799E3C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32361" y="-36763"/>
            <a:ext cx="4883424" cy="6894763"/>
          </a:xfrm>
          <a:prstGeom prst="rect">
            <a:avLst/>
          </a:prstGeom>
        </p:spPr>
      </p:pic>
      <p:sp>
        <p:nvSpPr>
          <p:cNvPr id="2" name="Rectangle 1"/>
          <p:cNvSpPr/>
          <p:nvPr/>
        </p:nvSpPr>
        <p:spPr>
          <a:xfrm>
            <a:off x="9187606" y="3679757"/>
            <a:ext cx="384802" cy="11496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E2B3769-9EED-D825-DA9B-A3A79A7371A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6200000">
            <a:off x="-376662" y="4865737"/>
            <a:ext cx="1267749" cy="179032"/>
          </a:xfrm>
          <a:prstGeom prst="rect">
            <a:avLst/>
          </a:prstGeom>
          <a:noFill/>
          <a:ln>
            <a:noFill/>
          </a:ln>
        </p:spPr>
      </p:pic>
      <p:sp>
        <p:nvSpPr>
          <p:cNvPr id="4" name="Rectangle 3">
            <a:extLst>
              <a:ext uri="{FF2B5EF4-FFF2-40B4-BE49-F238E27FC236}">
                <a16:creationId xmlns:a16="http://schemas.microsoft.com/office/drawing/2014/main" id="{D8BE08EC-D87F-AA98-3D71-B92E48C19DD5}"/>
              </a:ext>
            </a:extLst>
          </p:cNvPr>
          <p:cNvSpPr/>
          <p:nvPr/>
        </p:nvSpPr>
        <p:spPr>
          <a:xfrm>
            <a:off x="-7497" y="0"/>
            <a:ext cx="520700" cy="6858000"/>
          </a:xfrm>
          <a:prstGeom prst="rect">
            <a:avLst/>
          </a:prstGeom>
          <a:solidFill>
            <a:srgbClr val="179EA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BB6BF67-0FC5-9D8C-9CEC-E9B33C3E1BE3}"/>
              </a:ext>
            </a:extLst>
          </p:cNvPr>
          <p:cNvCxnSpPr>
            <a:cxnSpLocks/>
          </p:cNvCxnSpPr>
          <p:nvPr/>
        </p:nvCxnSpPr>
        <p:spPr>
          <a:xfrm>
            <a:off x="233027" y="2907186"/>
            <a:ext cx="0" cy="1237957"/>
          </a:xfrm>
          <a:prstGeom prst="line">
            <a:avLst/>
          </a:prstGeom>
          <a:ln>
            <a:solidFill>
              <a:srgbClr val="179EA7"/>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CAAE434-CEB2-15AB-C13C-846A058B5949}"/>
              </a:ext>
            </a:extLst>
          </p:cNvPr>
          <p:cNvSpPr txBox="1"/>
          <p:nvPr/>
        </p:nvSpPr>
        <p:spPr>
          <a:xfrm rot="16200000">
            <a:off x="-694771" y="2024188"/>
            <a:ext cx="1847695" cy="307777"/>
          </a:xfrm>
          <a:prstGeom prst="rect">
            <a:avLst/>
          </a:prstGeom>
          <a:noFill/>
        </p:spPr>
        <p:txBody>
          <a:bodyPr wrap="square" rtlCol="0">
            <a:spAutoFit/>
          </a:bodyPr>
          <a:lstStyle/>
          <a:p>
            <a:pPr algn="ctr"/>
            <a:r>
              <a:rPr lang="en-US" sz="1400" spc="100" dirty="0">
                <a:latin typeface="+mj-lt"/>
                <a:ea typeface="Kaiti TC" panose="02010600040101010101" pitchFamily="2" charset="-120"/>
              </a:rPr>
              <a:t>April 2023</a:t>
            </a:r>
          </a:p>
        </p:txBody>
      </p:sp>
      <p:sp>
        <p:nvSpPr>
          <p:cNvPr id="10" name="Rectangle 9">
            <a:extLst>
              <a:ext uri="{FF2B5EF4-FFF2-40B4-BE49-F238E27FC236}">
                <a16:creationId xmlns:a16="http://schemas.microsoft.com/office/drawing/2014/main" id="{25BF50E5-4841-8A7B-0767-9411A718A611}"/>
              </a:ext>
            </a:extLst>
          </p:cNvPr>
          <p:cNvSpPr/>
          <p:nvPr/>
        </p:nvSpPr>
        <p:spPr>
          <a:xfrm>
            <a:off x="838199" y="541139"/>
            <a:ext cx="7874213" cy="553998"/>
          </a:xfrm>
          <a:prstGeom prst="rect">
            <a:avLst/>
          </a:prstGeom>
        </p:spPr>
        <p:txBody>
          <a:bodyPr wrap="square">
            <a:spAutoFit/>
          </a:bodyPr>
          <a:lstStyle/>
          <a:p>
            <a:pPr>
              <a:lnSpc>
                <a:spcPts val="3200"/>
              </a:lnSpc>
            </a:pPr>
            <a:r>
              <a:rPr lang="en-US" sz="4000" dirty="0">
                <a:solidFill>
                  <a:srgbClr val="287D96"/>
                </a:solidFill>
                <a:latin typeface="Perpetua" panose="02020502060401020303" pitchFamily="18" charset="0"/>
              </a:rPr>
              <a:t>Eliminating the economic barrier</a:t>
            </a:r>
          </a:p>
        </p:txBody>
      </p:sp>
    </p:spTree>
    <p:extLst>
      <p:ext uri="{BB962C8B-B14F-4D97-AF65-F5344CB8AC3E}">
        <p14:creationId xmlns:p14="http://schemas.microsoft.com/office/powerpoint/2010/main" val="2744517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F69834D4546B4E92D95CBB2CFD743C" ma:contentTypeVersion="17" ma:contentTypeDescription="Create a new document." ma:contentTypeScope="" ma:versionID="3c2b44a0244b1dd85a6355d0d8d5068e">
  <xsd:schema xmlns:xsd="http://www.w3.org/2001/XMLSchema" xmlns:xs="http://www.w3.org/2001/XMLSchema" xmlns:p="http://schemas.microsoft.com/office/2006/metadata/properties" xmlns:ns2="b760f7e5-a6af-4ad3-a577-1a7d48334928" xmlns:ns3="520a7304-817d-48d5-9ac6-39c29a0708e1" targetNamespace="http://schemas.microsoft.com/office/2006/metadata/properties" ma:root="true" ma:fieldsID="fa380cbd91d104d1ff4b1b13c42b7091" ns2:_="" ns3:_="">
    <xsd:import namespace="b760f7e5-a6af-4ad3-a577-1a7d48334928"/>
    <xsd:import namespace="520a7304-817d-48d5-9ac6-39c29a0708e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_Flow_SignoffStatu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0f7e5-a6af-4ad3-a577-1a7d483349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3c133ff-42f1-4354-96bf-0487621884f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20a7304-817d-48d5-9ac6-39c29a0708e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fc0f3c1-913d-45a4-a7f6-8b1b30df0674}" ma:internalName="TaxCatchAll" ma:showField="CatchAllData" ma:web="520a7304-817d-48d5-9ac6-39c29a0708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BE5D4C-BB45-46DF-AE6D-D2D615C68692}"/>
</file>

<file path=customXml/itemProps2.xml><?xml version="1.0" encoding="utf-8"?>
<ds:datastoreItem xmlns:ds="http://schemas.openxmlformats.org/officeDocument/2006/customXml" ds:itemID="{FDE679BD-62CA-4DCD-B39E-BD46F19FF326}"/>
</file>

<file path=docProps/app.xml><?xml version="1.0" encoding="utf-8"?>
<Properties xmlns="http://schemas.openxmlformats.org/officeDocument/2006/extended-properties" xmlns:vt="http://schemas.openxmlformats.org/officeDocument/2006/docPropsVTypes">
  <TotalTime>13728</TotalTime>
  <Words>724</Words>
  <Application>Microsoft Macintosh PowerPoint</Application>
  <PresentationFormat>Widescreen</PresentationFormat>
  <Paragraphs>127</Paragraphs>
  <Slides>12</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Montserrat</vt:lpstr>
      <vt:lpstr>Perpetua</vt:lpstr>
      <vt:lpstr>Stone Sans II ITC Std Lt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Cailtlin Kleiboer</dc:creator>
  <cp:lastModifiedBy>Hugo Spowers</cp:lastModifiedBy>
  <cp:revision>262</cp:revision>
  <dcterms:created xsi:type="dcterms:W3CDTF">2016-10-03T21:38:40Z</dcterms:created>
  <dcterms:modified xsi:type="dcterms:W3CDTF">2023-05-14T17:16:52Z</dcterms:modified>
</cp:coreProperties>
</file>